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8CC7-9E3A-4105-9E98-8D2326B00508}" type="datetimeFigureOut">
              <a:rPr lang="pt-BR" smtClean="0"/>
              <a:t>21/12/2014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E365-094F-4DA0-8420-0535555F65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6509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8CC7-9E3A-4105-9E98-8D2326B00508}" type="datetimeFigureOut">
              <a:rPr lang="pt-BR" smtClean="0"/>
              <a:t>21/12/2014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E365-094F-4DA0-8420-0535555F65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7218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8CC7-9E3A-4105-9E98-8D2326B00508}" type="datetimeFigureOut">
              <a:rPr lang="pt-BR" smtClean="0"/>
              <a:t>21/12/2014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E365-094F-4DA0-8420-0535555F65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185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8CC7-9E3A-4105-9E98-8D2326B00508}" type="datetimeFigureOut">
              <a:rPr lang="pt-BR" smtClean="0"/>
              <a:t>21/12/2014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E365-094F-4DA0-8420-0535555F65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0879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8CC7-9E3A-4105-9E98-8D2326B00508}" type="datetimeFigureOut">
              <a:rPr lang="pt-BR" smtClean="0"/>
              <a:t>21/12/2014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E365-094F-4DA0-8420-0535555F65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208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8CC7-9E3A-4105-9E98-8D2326B00508}" type="datetimeFigureOut">
              <a:rPr lang="pt-BR" smtClean="0"/>
              <a:t>21/12/2014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E365-094F-4DA0-8420-0535555F65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1313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8CC7-9E3A-4105-9E98-8D2326B00508}" type="datetimeFigureOut">
              <a:rPr lang="pt-BR" smtClean="0"/>
              <a:t>21/12/2014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E365-094F-4DA0-8420-0535555F65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9949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8CC7-9E3A-4105-9E98-8D2326B00508}" type="datetimeFigureOut">
              <a:rPr lang="pt-BR" smtClean="0"/>
              <a:t>21/12/2014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E365-094F-4DA0-8420-0535555F65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8988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8CC7-9E3A-4105-9E98-8D2326B00508}" type="datetimeFigureOut">
              <a:rPr lang="pt-BR" smtClean="0"/>
              <a:t>21/12/2014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E365-094F-4DA0-8420-0535555F65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1003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8CC7-9E3A-4105-9E98-8D2326B00508}" type="datetimeFigureOut">
              <a:rPr lang="pt-BR" smtClean="0"/>
              <a:t>21/12/2014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E365-094F-4DA0-8420-0535555F65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703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8CC7-9E3A-4105-9E98-8D2326B00508}" type="datetimeFigureOut">
              <a:rPr lang="pt-BR" smtClean="0"/>
              <a:t>21/12/2014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2E365-094F-4DA0-8420-0535555F65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1445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78CC7-9E3A-4105-9E98-8D2326B00508}" type="datetimeFigureOut">
              <a:rPr lang="pt-BR" smtClean="0"/>
              <a:t>21/12/2014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2E365-094F-4DA0-8420-0535555F65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9171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tângulo 6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2" name="Forma livre 1"/>
          <p:cNvSpPr/>
          <p:nvPr/>
        </p:nvSpPr>
        <p:spPr>
          <a:xfrm>
            <a:off x="3203848" y="2708920"/>
            <a:ext cx="2088232" cy="1800200"/>
          </a:xfrm>
          <a:custGeom>
            <a:avLst/>
            <a:gdLst>
              <a:gd name="connsiteX0" fmla="*/ 0 w 1874340"/>
              <a:gd name="connsiteY0" fmla="*/ 937170 h 1874340"/>
              <a:gd name="connsiteX1" fmla="*/ 274492 w 1874340"/>
              <a:gd name="connsiteY1" fmla="*/ 274491 h 1874340"/>
              <a:gd name="connsiteX2" fmla="*/ 937172 w 1874340"/>
              <a:gd name="connsiteY2" fmla="*/ 1 h 1874340"/>
              <a:gd name="connsiteX3" fmla="*/ 1599851 w 1874340"/>
              <a:gd name="connsiteY3" fmla="*/ 274493 h 1874340"/>
              <a:gd name="connsiteX4" fmla="*/ 1874341 w 1874340"/>
              <a:gd name="connsiteY4" fmla="*/ 937173 h 1874340"/>
              <a:gd name="connsiteX5" fmla="*/ 1599850 w 1874340"/>
              <a:gd name="connsiteY5" fmla="*/ 1599852 h 1874340"/>
              <a:gd name="connsiteX6" fmla="*/ 937170 w 1874340"/>
              <a:gd name="connsiteY6" fmla="*/ 1874343 h 1874340"/>
              <a:gd name="connsiteX7" fmla="*/ 274491 w 1874340"/>
              <a:gd name="connsiteY7" fmla="*/ 1599852 h 1874340"/>
              <a:gd name="connsiteX8" fmla="*/ 1 w 1874340"/>
              <a:gd name="connsiteY8" fmla="*/ 937172 h 1874340"/>
              <a:gd name="connsiteX9" fmla="*/ 0 w 1874340"/>
              <a:gd name="connsiteY9" fmla="*/ 937170 h 1874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74340" h="1874340">
                <a:moveTo>
                  <a:pt x="0" y="937170"/>
                </a:moveTo>
                <a:cubicBezTo>
                  <a:pt x="0" y="688617"/>
                  <a:pt x="98738" y="450244"/>
                  <a:pt x="274492" y="274491"/>
                </a:cubicBezTo>
                <a:cubicBezTo>
                  <a:pt x="450246" y="98738"/>
                  <a:pt x="688619" y="1"/>
                  <a:pt x="937172" y="1"/>
                </a:cubicBezTo>
                <a:cubicBezTo>
                  <a:pt x="1185725" y="1"/>
                  <a:pt x="1424098" y="98739"/>
                  <a:pt x="1599851" y="274493"/>
                </a:cubicBezTo>
                <a:cubicBezTo>
                  <a:pt x="1775604" y="450247"/>
                  <a:pt x="1874341" y="688620"/>
                  <a:pt x="1874341" y="937173"/>
                </a:cubicBezTo>
                <a:cubicBezTo>
                  <a:pt x="1874341" y="1185726"/>
                  <a:pt x="1775604" y="1424099"/>
                  <a:pt x="1599850" y="1599852"/>
                </a:cubicBezTo>
                <a:cubicBezTo>
                  <a:pt x="1424096" y="1775605"/>
                  <a:pt x="1185723" y="1874343"/>
                  <a:pt x="937170" y="1874343"/>
                </a:cubicBezTo>
                <a:cubicBezTo>
                  <a:pt x="688617" y="1874343"/>
                  <a:pt x="450244" y="1775605"/>
                  <a:pt x="274491" y="1599852"/>
                </a:cubicBezTo>
                <a:cubicBezTo>
                  <a:pt x="98738" y="1424098"/>
                  <a:pt x="1" y="1185725"/>
                  <a:pt x="1" y="937172"/>
                </a:cubicBezTo>
                <a:cubicBezTo>
                  <a:pt x="1" y="937171"/>
                  <a:pt x="0" y="937171"/>
                  <a:pt x="0" y="937170"/>
                </a:cubicBezTo>
                <a:close/>
              </a:path>
            </a:pathLst>
          </a:custGeom>
          <a:solidFill>
            <a:srgbClr val="FF000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lIns="317671" tIns="317671" rIns="317671" bIns="317671" spcCol="1270" anchor="ctr"/>
          <a:lstStyle/>
          <a:p>
            <a:pPr algn="ctr" defTabSz="1511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2400" b="1" dirty="0"/>
              <a:t>Crise da Petrobras</a:t>
            </a:r>
          </a:p>
        </p:txBody>
      </p:sp>
      <p:sp>
        <p:nvSpPr>
          <p:cNvPr id="3" name="Forma livre 2"/>
          <p:cNvSpPr/>
          <p:nvPr/>
        </p:nvSpPr>
        <p:spPr>
          <a:xfrm>
            <a:off x="3461772" y="4681428"/>
            <a:ext cx="1225420" cy="858869"/>
          </a:xfrm>
          <a:custGeom>
            <a:avLst/>
            <a:gdLst>
              <a:gd name="connsiteX0" fmla="*/ 0 w 937170"/>
              <a:gd name="connsiteY0" fmla="*/ 468585 h 937170"/>
              <a:gd name="connsiteX1" fmla="*/ 137246 w 937170"/>
              <a:gd name="connsiteY1" fmla="*/ 137245 h 937170"/>
              <a:gd name="connsiteX2" fmla="*/ 468586 w 937170"/>
              <a:gd name="connsiteY2" fmla="*/ 0 h 937170"/>
              <a:gd name="connsiteX3" fmla="*/ 799926 w 937170"/>
              <a:gd name="connsiteY3" fmla="*/ 137246 h 937170"/>
              <a:gd name="connsiteX4" fmla="*/ 937171 w 937170"/>
              <a:gd name="connsiteY4" fmla="*/ 468586 h 937170"/>
              <a:gd name="connsiteX5" fmla="*/ 799926 w 937170"/>
              <a:gd name="connsiteY5" fmla="*/ 799926 h 937170"/>
              <a:gd name="connsiteX6" fmla="*/ 468586 w 937170"/>
              <a:gd name="connsiteY6" fmla="*/ 937171 h 937170"/>
              <a:gd name="connsiteX7" fmla="*/ 137246 w 937170"/>
              <a:gd name="connsiteY7" fmla="*/ 799925 h 937170"/>
              <a:gd name="connsiteX8" fmla="*/ 1 w 937170"/>
              <a:gd name="connsiteY8" fmla="*/ 468585 h 937170"/>
              <a:gd name="connsiteX9" fmla="*/ 0 w 937170"/>
              <a:gd name="connsiteY9" fmla="*/ 468585 h 937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170" h="937170">
                <a:moveTo>
                  <a:pt x="0" y="468585"/>
                </a:moveTo>
                <a:cubicBezTo>
                  <a:pt x="0" y="344308"/>
                  <a:pt x="49369" y="225122"/>
                  <a:pt x="137246" y="137245"/>
                </a:cubicBezTo>
                <a:cubicBezTo>
                  <a:pt x="225123" y="49368"/>
                  <a:pt x="344309" y="0"/>
                  <a:pt x="468586" y="0"/>
                </a:cubicBezTo>
                <a:cubicBezTo>
                  <a:pt x="592863" y="0"/>
                  <a:pt x="712049" y="49369"/>
                  <a:pt x="799926" y="137246"/>
                </a:cubicBezTo>
                <a:cubicBezTo>
                  <a:pt x="887803" y="225123"/>
                  <a:pt x="937171" y="344309"/>
                  <a:pt x="937171" y="468586"/>
                </a:cubicBezTo>
                <a:cubicBezTo>
                  <a:pt x="937171" y="592863"/>
                  <a:pt x="887802" y="712049"/>
                  <a:pt x="799926" y="799926"/>
                </a:cubicBezTo>
                <a:cubicBezTo>
                  <a:pt x="712049" y="887803"/>
                  <a:pt x="592863" y="937171"/>
                  <a:pt x="468586" y="937171"/>
                </a:cubicBezTo>
                <a:cubicBezTo>
                  <a:pt x="344309" y="937171"/>
                  <a:pt x="225123" y="887802"/>
                  <a:pt x="137246" y="799925"/>
                </a:cubicBezTo>
                <a:cubicBezTo>
                  <a:pt x="49369" y="712048"/>
                  <a:pt x="1" y="592862"/>
                  <a:pt x="1" y="468585"/>
                </a:cubicBezTo>
                <a:lnTo>
                  <a:pt x="0" y="468585"/>
                </a:lnTo>
                <a:close/>
              </a:path>
            </a:pathLst>
          </a:custGeom>
          <a:solidFill>
            <a:srgbClr val="00B05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lIns="155025" tIns="155025" rIns="155025" bIns="155025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200" b="1" dirty="0"/>
              <a:t>Atraso nos pagamentos</a:t>
            </a:r>
          </a:p>
        </p:txBody>
      </p:sp>
      <p:sp>
        <p:nvSpPr>
          <p:cNvPr id="4" name="Forma livre 3"/>
          <p:cNvSpPr/>
          <p:nvPr/>
        </p:nvSpPr>
        <p:spPr>
          <a:xfrm>
            <a:off x="6446203" y="360432"/>
            <a:ext cx="1175498" cy="1096576"/>
          </a:xfrm>
          <a:custGeom>
            <a:avLst/>
            <a:gdLst>
              <a:gd name="connsiteX0" fmla="*/ 0 w 937170"/>
              <a:gd name="connsiteY0" fmla="*/ 468585 h 937170"/>
              <a:gd name="connsiteX1" fmla="*/ 137246 w 937170"/>
              <a:gd name="connsiteY1" fmla="*/ 137245 h 937170"/>
              <a:gd name="connsiteX2" fmla="*/ 468586 w 937170"/>
              <a:gd name="connsiteY2" fmla="*/ 0 h 937170"/>
              <a:gd name="connsiteX3" fmla="*/ 799926 w 937170"/>
              <a:gd name="connsiteY3" fmla="*/ 137246 h 937170"/>
              <a:gd name="connsiteX4" fmla="*/ 937171 w 937170"/>
              <a:gd name="connsiteY4" fmla="*/ 468586 h 937170"/>
              <a:gd name="connsiteX5" fmla="*/ 799926 w 937170"/>
              <a:gd name="connsiteY5" fmla="*/ 799926 h 937170"/>
              <a:gd name="connsiteX6" fmla="*/ 468586 w 937170"/>
              <a:gd name="connsiteY6" fmla="*/ 937171 h 937170"/>
              <a:gd name="connsiteX7" fmla="*/ 137246 w 937170"/>
              <a:gd name="connsiteY7" fmla="*/ 799925 h 937170"/>
              <a:gd name="connsiteX8" fmla="*/ 1 w 937170"/>
              <a:gd name="connsiteY8" fmla="*/ 468585 h 937170"/>
              <a:gd name="connsiteX9" fmla="*/ 0 w 937170"/>
              <a:gd name="connsiteY9" fmla="*/ 468585 h 937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170" h="937170">
                <a:moveTo>
                  <a:pt x="0" y="468585"/>
                </a:moveTo>
                <a:cubicBezTo>
                  <a:pt x="0" y="344308"/>
                  <a:pt x="49369" y="225122"/>
                  <a:pt x="137246" y="137245"/>
                </a:cubicBezTo>
                <a:cubicBezTo>
                  <a:pt x="225123" y="49368"/>
                  <a:pt x="344309" y="0"/>
                  <a:pt x="468586" y="0"/>
                </a:cubicBezTo>
                <a:cubicBezTo>
                  <a:pt x="592863" y="0"/>
                  <a:pt x="712049" y="49369"/>
                  <a:pt x="799926" y="137246"/>
                </a:cubicBezTo>
                <a:cubicBezTo>
                  <a:pt x="887803" y="225123"/>
                  <a:pt x="937171" y="344309"/>
                  <a:pt x="937171" y="468586"/>
                </a:cubicBezTo>
                <a:cubicBezTo>
                  <a:pt x="937171" y="592863"/>
                  <a:pt x="887802" y="712049"/>
                  <a:pt x="799926" y="799926"/>
                </a:cubicBezTo>
                <a:cubicBezTo>
                  <a:pt x="712049" y="887803"/>
                  <a:pt x="592863" y="937171"/>
                  <a:pt x="468586" y="937171"/>
                </a:cubicBezTo>
                <a:cubicBezTo>
                  <a:pt x="344309" y="937171"/>
                  <a:pt x="225123" y="887802"/>
                  <a:pt x="137246" y="799925"/>
                </a:cubicBezTo>
                <a:cubicBezTo>
                  <a:pt x="49369" y="712048"/>
                  <a:pt x="1" y="592862"/>
                  <a:pt x="1" y="468585"/>
                </a:cubicBezTo>
                <a:lnTo>
                  <a:pt x="0" y="468585"/>
                </a:lnTo>
                <a:close/>
              </a:path>
            </a:pathLst>
          </a:custGeom>
          <a:solidFill>
            <a:srgbClr val="7030A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lIns="155025" tIns="155025" rIns="155025" bIns="155025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200" b="1" dirty="0">
                <a:solidFill>
                  <a:srgbClr val="FFFFFF"/>
                </a:solidFill>
              </a:rPr>
              <a:t>Reputação empresarial deteriorada</a:t>
            </a:r>
          </a:p>
        </p:txBody>
      </p:sp>
      <p:sp>
        <p:nvSpPr>
          <p:cNvPr id="5" name="Forma livre 4"/>
          <p:cNvSpPr/>
          <p:nvPr/>
        </p:nvSpPr>
        <p:spPr>
          <a:xfrm>
            <a:off x="6579309" y="1484785"/>
            <a:ext cx="1017027" cy="893644"/>
          </a:xfrm>
          <a:custGeom>
            <a:avLst/>
            <a:gdLst>
              <a:gd name="connsiteX0" fmla="*/ 0 w 937170"/>
              <a:gd name="connsiteY0" fmla="*/ 468585 h 937170"/>
              <a:gd name="connsiteX1" fmla="*/ 137246 w 937170"/>
              <a:gd name="connsiteY1" fmla="*/ 137245 h 937170"/>
              <a:gd name="connsiteX2" fmla="*/ 468586 w 937170"/>
              <a:gd name="connsiteY2" fmla="*/ 0 h 937170"/>
              <a:gd name="connsiteX3" fmla="*/ 799926 w 937170"/>
              <a:gd name="connsiteY3" fmla="*/ 137246 h 937170"/>
              <a:gd name="connsiteX4" fmla="*/ 937171 w 937170"/>
              <a:gd name="connsiteY4" fmla="*/ 468586 h 937170"/>
              <a:gd name="connsiteX5" fmla="*/ 799926 w 937170"/>
              <a:gd name="connsiteY5" fmla="*/ 799926 h 937170"/>
              <a:gd name="connsiteX6" fmla="*/ 468586 w 937170"/>
              <a:gd name="connsiteY6" fmla="*/ 937171 h 937170"/>
              <a:gd name="connsiteX7" fmla="*/ 137246 w 937170"/>
              <a:gd name="connsiteY7" fmla="*/ 799925 h 937170"/>
              <a:gd name="connsiteX8" fmla="*/ 1 w 937170"/>
              <a:gd name="connsiteY8" fmla="*/ 468585 h 937170"/>
              <a:gd name="connsiteX9" fmla="*/ 0 w 937170"/>
              <a:gd name="connsiteY9" fmla="*/ 468585 h 937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170" h="937170">
                <a:moveTo>
                  <a:pt x="0" y="468585"/>
                </a:moveTo>
                <a:cubicBezTo>
                  <a:pt x="0" y="344308"/>
                  <a:pt x="49369" y="225122"/>
                  <a:pt x="137246" y="137245"/>
                </a:cubicBezTo>
                <a:cubicBezTo>
                  <a:pt x="225123" y="49368"/>
                  <a:pt x="344309" y="0"/>
                  <a:pt x="468586" y="0"/>
                </a:cubicBezTo>
                <a:cubicBezTo>
                  <a:pt x="592863" y="0"/>
                  <a:pt x="712049" y="49369"/>
                  <a:pt x="799926" y="137246"/>
                </a:cubicBezTo>
                <a:cubicBezTo>
                  <a:pt x="887803" y="225123"/>
                  <a:pt x="937171" y="344309"/>
                  <a:pt x="937171" y="468586"/>
                </a:cubicBezTo>
                <a:cubicBezTo>
                  <a:pt x="937171" y="592863"/>
                  <a:pt x="887802" y="712049"/>
                  <a:pt x="799926" y="799926"/>
                </a:cubicBezTo>
                <a:cubicBezTo>
                  <a:pt x="712049" y="887803"/>
                  <a:pt x="592863" y="937171"/>
                  <a:pt x="468586" y="937171"/>
                </a:cubicBezTo>
                <a:cubicBezTo>
                  <a:pt x="344309" y="937171"/>
                  <a:pt x="225123" y="887802"/>
                  <a:pt x="137246" y="799925"/>
                </a:cubicBezTo>
                <a:cubicBezTo>
                  <a:pt x="49369" y="712048"/>
                  <a:pt x="1" y="592862"/>
                  <a:pt x="1" y="468585"/>
                </a:cubicBezTo>
                <a:lnTo>
                  <a:pt x="0" y="468585"/>
                </a:lnTo>
                <a:close/>
              </a:path>
            </a:pathLst>
          </a:custGeom>
          <a:solidFill>
            <a:srgbClr val="FFFF0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lIns="155025" tIns="155025" rIns="155025" bIns="155025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200" b="1" dirty="0"/>
              <a:t>Atrasos/</a:t>
            </a:r>
          </a:p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200" b="1" dirty="0"/>
              <a:t>prejuízos</a:t>
            </a:r>
          </a:p>
        </p:txBody>
      </p:sp>
      <p:sp>
        <p:nvSpPr>
          <p:cNvPr id="6" name="Forma livre 5"/>
          <p:cNvSpPr/>
          <p:nvPr/>
        </p:nvSpPr>
        <p:spPr>
          <a:xfrm>
            <a:off x="6436122" y="3808612"/>
            <a:ext cx="1195659" cy="937170"/>
          </a:xfrm>
          <a:custGeom>
            <a:avLst/>
            <a:gdLst>
              <a:gd name="connsiteX0" fmla="*/ 0 w 937170"/>
              <a:gd name="connsiteY0" fmla="*/ 468585 h 937170"/>
              <a:gd name="connsiteX1" fmla="*/ 137246 w 937170"/>
              <a:gd name="connsiteY1" fmla="*/ 137245 h 937170"/>
              <a:gd name="connsiteX2" fmla="*/ 468586 w 937170"/>
              <a:gd name="connsiteY2" fmla="*/ 0 h 937170"/>
              <a:gd name="connsiteX3" fmla="*/ 799926 w 937170"/>
              <a:gd name="connsiteY3" fmla="*/ 137246 h 937170"/>
              <a:gd name="connsiteX4" fmla="*/ 937171 w 937170"/>
              <a:gd name="connsiteY4" fmla="*/ 468586 h 937170"/>
              <a:gd name="connsiteX5" fmla="*/ 799926 w 937170"/>
              <a:gd name="connsiteY5" fmla="*/ 799926 h 937170"/>
              <a:gd name="connsiteX6" fmla="*/ 468586 w 937170"/>
              <a:gd name="connsiteY6" fmla="*/ 937171 h 937170"/>
              <a:gd name="connsiteX7" fmla="*/ 137246 w 937170"/>
              <a:gd name="connsiteY7" fmla="*/ 799925 h 937170"/>
              <a:gd name="connsiteX8" fmla="*/ 1 w 937170"/>
              <a:gd name="connsiteY8" fmla="*/ 468585 h 937170"/>
              <a:gd name="connsiteX9" fmla="*/ 0 w 937170"/>
              <a:gd name="connsiteY9" fmla="*/ 468585 h 937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170" h="937170">
                <a:moveTo>
                  <a:pt x="0" y="468585"/>
                </a:moveTo>
                <a:cubicBezTo>
                  <a:pt x="0" y="344308"/>
                  <a:pt x="49369" y="225122"/>
                  <a:pt x="137246" y="137245"/>
                </a:cubicBezTo>
                <a:cubicBezTo>
                  <a:pt x="225123" y="49368"/>
                  <a:pt x="344309" y="0"/>
                  <a:pt x="468586" y="0"/>
                </a:cubicBezTo>
                <a:cubicBezTo>
                  <a:pt x="592863" y="0"/>
                  <a:pt x="712049" y="49369"/>
                  <a:pt x="799926" y="137246"/>
                </a:cubicBezTo>
                <a:cubicBezTo>
                  <a:pt x="887803" y="225123"/>
                  <a:pt x="937171" y="344309"/>
                  <a:pt x="937171" y="468586"/>
                </a:cubicBezTo>
                <a:cubicBezTo>
                  <a:pt x="937171" y="592863"/>
                  <a:pt x="887802" y="712049"/>
                  <a:pt x="799926" y="799926"/>
                </a:cubicBezTo>
                <a:cubicBezTo>
                  <a:pt x="712049" y="887803"/>
                  <a:pt x="592863" y="937171"/>
                  <a:pt x="468586" y="937171"/>
                </a:cubicBezTo>
                <a:cubicBezTo>
                  <a:pt x="344309" y="937171"/>
                  <a:pt x="225123" y="887802"/>
                  <a:pt x="137246" y="799925"/>
                </a:cubicBezTo>
                <a:cubicBezTo>
                  <a:pt x="49369" y="712048"/>
                  <a:pt x="1" y="592862"/>
                  <a:pt x="1" y="468585"/>
                </a:cubicBezTo>
                <a:lnTo>
                  <a:pt x="0" y="468585"/>
                </a:lnTo>
                <a:close/>
              </a:path>
            </a:pathLst>
          </a:custGeom>
          <a:solidFill>
            <a:srgbClr val="00B0F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lIns="155025" tIns="155025" rIns="155025" bIns="155025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200" b="1" dirty="0"/>
              <a:t>Queda nos resultados</a:t>
            </a:r>
          </a:p>
        </p:txBody>
      </p:sp>
      <p:sp>
        <p:nvSpPr>
          <p:cNvPr id="7" name="Forma livre 6"/>
          <p:cNvSpPr/>
          <p:nvPr/>
        </p:nvSpPr>
        <p:spPr>
          <a:xfrm>
            <a:off x="5384838" y="2781057"/>
            <a:ext cx="1194471" cy="1050548"/>
          </a:xfrm>
          <a:custGeom>
            <a:avLst/>
            <a:gdLst>
              <a:gd name="connsiteX0" fmla="*/ 0 w 1205960"/>
              <a:gd name="connsiteY0" fmla="*/ 611461 h 1222922"/>
              <a:gd name="connsiteX1" fmla="*/ 173642 w 1205960"/>
              <a:gd name="connsiteY1" fmla="*/ 182123 h 1222922"/>
              <a:gd name="connsiteX2" fmla="*/ 602981 w 1205960"/>
              <a:gd name="connsiteY2" fmla="*/ 1 h 1222922"/>
              <a:gd name="connsiteX3" fmla="*/ 1032319 w 1205960"/>
              <a:gd name="connsiteY3" fmla="*/ 182124 h 1222922"/>
              <a:gd name="connsiteX4" fmla="*/ 1205960 w 1205960"/>
              <a:gd name="connsiteY4" fmla="*/ 611463 h 1222922"/>
              <a:gd name="connsiteX5" fmla="*/ 1032318 w 1205960"/>
              <a:gd name="connsiteY5" fmla="*/ 1040801 h 1222922"/>
              <a:gd name="connsiteX6" fmla="*/ 602979 w 1205960"/>
              <a:gd name="connsiteY6" fmla="*/ 1222924 h 1222922"/>
              <a:gd name="connsiteX7" fmla="*/ 173641 w 1205960"/>
              <a:gd name="connsiteY7" fmla="*/ 1040801 h 1222922"/>
              <a:gd name="connsiteX8" fmla="*/ 0 w 1205960"/>
              <a:gd name="connsiteY8" fmla="*/ 611462 h 1222922"/>
              <a:gd name="connsiteX9" fmla="*/ 0 w 1205960"/>
              <a:gd name="connsiteY9" fmla="*/ 611461 h 1222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05960" h="1222922">
                <a:moveTo>
                  <a:pt x="0" y="611461"/>
                </a:moveTo>
                <a:cubicBezTo>
                  <a:pt x="0" y="450771"/>
                  <a:pt x="62378" y="296539"/>
                  <a:pt x="173642" y="182123"/>
                </a:cubicBezTo>
                <a:cubicBezTo>
                  <a:pt x="286955" y="65600"/>
                  <a:pt x="441601" y="1"/>
                  <a:pt x="602981" y="1"/>
                </a:cubicBezTo>
                <a:cubicBezTo>
                  <a:pt x="764361" y="1"/>
                  <a:pt x="919006" y="65601"/>
                  <a:pt x="1032319" y="182124"/>
                </a:cubicBezTo>
                <a:cubicBezTo>
                  <a:pt x="1143583" y="296540"/>
                  <a:pt x="1205960" y="450772"/>
                  <a:pt x="1205960" y="611463"/>
                </a:cubicBezTo>
                <a:cubicBezTo>
                  <a:pt x="1205960" y="772153"/>
                  <a:pt x="1143582" y="926385"/>
                  <a:pt x="1032318" y="1040801"/>
                </a:cubicBezTo>
                <a:cubicBezTo>
                  <a:pt x="919005" y="1157324"/>
                  <a:pt x="764359" y="1222924"/>
                  <a:pt x="602979" y="1222924"/>
                </a:cubicBezTo>
                <a:cubicBezTo>
                  <a:pt x="441599" y="1222924"/>
                  <a:pt x="286954" y="1157324"/>
                  <a:pt x="173641" y="1040801"/>
                </a:cubicBezTo>
                <a:cubicBezTo>
                  <a:pt x="62377" y="926385"/>
                  <a:pt x="0" y="772153"/>
                  <a:pt x="0" y="611462"/>
                </a:cubicBezTo>
                <a:lnTo>
                  <a:pt x="0" y="611461"/>
                </a:lnTo>
                <a:close/>
              </a:path>
            </a:pathLst>
          </a:custGeom>
          <a:solidFill>
            <a:srgbClr val="00000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lIns="194389" tIns="196873" rIns="194389" bIns="196873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200" b="1" dirty="0">
                <a:solidFill>
                  <a:srgbClr val="FFFFFF"/>
                </a:solidFill>
              </a:rPr>
              <a:t>Obras suspensas</a:t>
            </a:r>
          </a:p>
        </p:txBody>
      </p:sp>
      <p:sp>
        <p:nvSpPr>
          <p:cNvPr id="8" name="Forma livre 7"/>
          <p:cNvSpPr/>
          <p:nvPr/>
        </p:nvSpPr>
        <p:spPr>
          <a:xfrm>
            <a:off x="251520" y="503999"/>
            <a:ext cx="1146636" cy="1021718"/>
          </a:xfrm>
          <a:custGeom>
            <a:avLst/>
            <a:gdLst>
              <a:gd name="connsiteX0" fmla="*/ 0 w 937170"/>
              <a:gd name="connsiteY0" fmla="*/ 468585 h 937170"/>
              <a:gd name="connsiteX1" fmla="*/ 137246 w 937170"/>
              <a:gd name="connsiteY1" fmla="*/ 137245 h 937170"/>
              <a:gd name="connsiteX2" fmla="*/ 468586 w 937170"/>
              <a:gd name="connsiteY2" fmla="*/ 0 h 937170"/>
              <a:gd name="connsiteX3" fmla="*/ 799926 w 937170"/>
              <a:gd name="connsiteY3" fmla="*/ 137246 h 937170"/>
              <a:gd name="connsiteX4" fmla="*/ 937171 w 937170"/>
              <a:gd name="connsiteY4" fmla="*/ 468586 h 937170"/>
              <a:gd name="connsiteX5" fmla="*/ 799926 w 937170"/>
              <a:gd name="connsiteY5" fmla="*/ 799926 h 937170"/>
              <a:gd name="connsiteX6" fmla="*/ 468586 w 937170"/>
              <a:gd name="connsiteY6" fmla="*/ 937171 h 937170"/>
              <a:gd name="connsiteX7" fmla="*/ 137246 w 937170"/>
              <a:gd name="connsiteY7" fmla="*/ 799925 h 937170"/>
              <a:gd name="connsiteX8" fmla="*/ 1 w 937170"/>
              <a:gd name="connsiteY8" fmla="*/ 468585 h 937170"/>
              <a:gd name="connsiteX9" fmla="*/ 0 w 937170"/>
              <a:gd name="connsiteY9" fmla="*/ 468585 h 937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170" h="937170">
                <a:moveTo>
                  <a:pt x="0" y="468585"/>
                </a:moveTo>
                <a:cubicBezTo>
                  <a:pt x="0" y="344308"/>
                  <a:pt x="49369" y="225122"/>
                  <a:pt x="137246" y="137245"/>
                </a:cubicBezTo>
                <a:cubicBezTo>
                  <a:pt x="225123" y="49368"/>
                  <a:pt x="344309" y="0"/>
                  <a:pt x="468586" y="0"/>
                </a:cubicBezTo>
                <a:cubicBezTo>
                  <a:pt x="592863" y="0"/>
                  <a:pt x="712049" y="49369"/>
                  <a:pt x="799926" y="137246"/>
                </a:cubicBezTo>
                <a:cubicBezTo>
                  <a:pt x="887803" y="225123"/>
                  <a:pt x="937171" y="344309"/>
                  <a:pt x="937171" y="468586"/>
                </a:cubicBezTo>
                <a:cubicBezTo>
                  <a:pt x="937171" y="592863"/>
                  <a:pt x="887802" y="712049"/>
                  <a:pt x="799926" y="799926"/>
                </a:cubicBezTo>
                <a:cubicBezTo>
                  <a:pt x="712049" y="887803"/>
                  <a:pt x="592863" y="937171"/>
                  <a:pt x="468586" y="937171"/>
                </a:cubicBezTo>
                <a:cubicBezTo>
                  <a:pt x="344309" y="937171"/>
                  <a:pt x="225123" y="887802"/>
                  <a:pt x="137246" y="799925"/>
                </a:cubicBezTo>
                <a:cubicBezTo>
                  <a:pt x="49369" y="712048"/>
                  <a:pt x="1" y="592862"/>
                  <a:pt x="1" y="468585"/>
                </a:cubicBezTo>
                <a:lnTo>
                  <a:pt x="0" y="468585"/>
                </a:lnTo>
                <a:close/>
              </a:path>
            </a:pathLst>
          </a:custGeom>
          <a:solidFill>
            <a:srgbClr val="9999FF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lIns="155025" tIns="155025" rIns="155025" bIns="155025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200" b="1" dirty="0"/>
              <a:t>Prejuízo ao pequeno investidor</a:t>
            </a:r>
          </a:p>
        </p:txBody>
      </p:sp>
      <p:sp>
        <p:nvSpPr>
          <p:cNvPr id="9" name="Forma livre 8"/>
          <p:cNvSpPr/>
          <p:nvPr/>
        </p:nvSpPr>
        <p:spPr>
          <a:xfrm>
            <a:off x="1547664" y="5913809"/>
            <a:ext cx="1470839" cy="966510"/>
          </a:xfrm>
          <a:custGeom>
            <a:avLst/>
            <a:gdLst>
              <a:gd name="connsiteX0" fmla="*/ 0 w 1197506"/>
              <a:gd name="connsiteY0" fmla="*/ 611461 h 1222922"/>
              <a:gd name="connsiteX1" fmla="*/ 170949 w 1197506"/>
              <a:gd name="connsiteY1" fmla="*/ 183657 h 1222922"/>
              <a:gd name="connsiteX2" fmla="*/ 598754 w 1197506"/>
              <a:gd name="connsiteY2" fmla="*/ 1 h 1222922"/>
              <a:gd name="connsiteX3" fmla="*/ 1026558 w 1197506"/>
              <a:gd name="connsiteY3" fmla="*/ 183658 h 1222922"/>
              <a:gd name="connsiteX4" fmla="*/ 1197506 w 1197506"/>
              <a:gd name="connsiteY4" fmla="*/ 611463 h 1222922"/>
              <a:gd name="connsiteX5" fmla="*/ 1026557 w 1197506"/>
              <a:gd name="connsiteY5" fmla="*/ 1039268 h 1222922"/>
              <a:gd name="connsiteX6" fmla="*/ 598752 w 1197506"/>
              <a:gd name="connsiteY6" fmla="*/ 1222924 h 1222922"/>
              <a:gd name="connsiteX7" fmla="*/ 170947 w 1197506"/>
              <a:gd name="connsiteY7" fmla="*/ 1039267 h 1222922"/>
              <a:gd name="connsiteX8" fmla="*/ -1 w 1197506"/>
              <a:gd name="connsiteY8" fmla="*/ 611462 h 1222922"/>
              <a:gd name="connsiteX9" fmla="*/ 0 w 1197506"/>
              <a:gd name="connsiteY9" fmla="*/ 611461 h 1222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97506" h="1222922">
                <a:moveTo>
                  <a:pt x="0" y="611461"/>
                </a:moveTo>
                <a:cubicBezTo>
                  <a:pt x="0" y="451515"/>
                  <a:pt x="61370" y="297937"/>
                  <a:pt x="170949" y="183657"/>
                </a:cubicBezTo>
                <a:cubicBezTo>
                  <a:pt x="283577" y="66198"/>
                  <a:pt x="437775" y="1"/>
                  <a:pt x="598754" y="1"/>
                </a:cubicBezTo>
                <a:cubicBezTo>
                  <a:pt x="759733" y="1"/>
                  <a:pt x="913931" y="66199"/>
                  <a:pt x="1026558" y="183658"/>
                </a:cubicBezTo>
                <a:cubicBezTo>
                  <a:pt x="1136137" y="297938"/>
                  <a:pt x="1197506" y="451517"/>
                  <a:pt x="1197506" y="611463"/>
                </a:cubicBezTo>
                <a:cubicBezTo>
                  <a:pt x="1197506" y="771409"/>
                  <a:pt x="1136137" y="924988"/>
                  <a:pt x="1026557" y="1039268"/>
                </a:cubicBezTo>
                <a:cubicBezTo>
                  <a:pt x="913929" y="1156727"/>
                  <a:pt x="759731" y="1222924"/>
                  <a:pt x="598752" y="1222924"/>
                </a:cubicBezTo>
                <a:cubicBezTo>
                  <a:pt x="437773" y="1222924"/>
                  <a:pt x="283575" y="1156727"/>
                  <a:pt x="170947" y="1039267"/>
                </a:cubicBezTo>
                <a:cubicBezTo>
                  <a:pt x="61368" y="924987"/>
                  <a:pt x="-1" y="771408"/>
                  <a:pt x="-1" y="611462"/>
                </a:cubicBezTo>
                <a:lnTo>
                  <a:pt x="0" y="61146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lIns="193151" tIns="196873" rIns="193151" bIns="196873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200" b="1" dirty="0"/>
              <a:t>Cancelamento de contratos</a:t>
            </a:r>
          </a:p>
        </p:txBody>
      </p:sp>
      <p:sp>
        <p:nvSpPr>
          <p:cNvPr id="10" name="Forma livre 9"/>
          <p:cNvSpPr/>
          <p:nvPr/>
        </p:nvSpPr>
        <p:spPr>
          <a:xfrm>
            <a:off x="299695" y="2810708"/>
            <a:ext cx="1247969" cy="970968"/>
          </a:xfrm>
          <a:custGeom>
            <a:avLst/>
            <a:gdLst>
              <a:gd name="connsiteX0" fmla="*/ 0 w 937170"/>
              <a:gd name="connsiteY0" fmla="*/ 468585 h 937170"/>
              <a:gd name="connsiteX1" fmla="*/ 137246 w 937170"/>
              <a:gd name="connsiteY1" fmla="*/ 137245 h 937170"/>
              <a:gd name="connsiteX2" fmla="*/ 468586 w 937170"/>
              <a:gd name="connsiteY2" fmla="*/ 0 h 937170"/>
              <a:gd name="connsiteX3" fmla="*/ 799926 w 937170"/>
              <a:gd name="connsiteY3" fmla="*/ 137246 h 937170"/>
              <a:gd name="connsiteX4" fmla="*/ 937171 w 937170"/>
              <a:gd name="connsiteY4" fmla="*/ 468586 h 937170"/>
              <a:gd name="connsiteX5" fmla="*/ 799926 w 937170"/>
              <a:gd name="connsiteY5" fmla="*/ 799926 h 937170"/>
              <a:gd name="connsiteX6" fmla="*/ 468586 w 937170"/>
              <a:gd name="connsiteY6" fmla="*/ 937171 h 937170"/>
              <a:gd name="connsiteX7" fmla="*/ 137246 w 937170"/>
              <a:gd name="connsiteY7" fmla="*/ 799925 h 937170"/>
              <a:gd name="connsiteX8" fmla="*/ 1 w 937170"/>
              <a:gd name="connsiteY8" fmla="*/ 468585 h 937170"/>
              <a:gd name="connsiteX9" fmla="*/ 0 w 937170"/>
              <a:gd name="connsiteY9" fmla="*/ 468585 h 937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170" h="937170">
                <a:moveTo>
                  <a:pt x="0" y="468585"/>
                </a:moveTo>
                <a:cubicBezTo>
                  <a:pt x="0" y="344308"/>
                  <a:pt x="49369" y="225122"/>
                  <a:pt x="137246" y="137245"/>
                </a:cubicBezTo>
                <a:cubicBezTo>
                  <a:pt x="225123" y="49368"/>
                  <a:pt x="344309" y="0"/>
                  <a:pt x="468586" y="0"/>
                </a:cubicBezTo>
                <a:cubicBezTo>
                  <a:pt x="592863" y="0"/>
                  <a:pt x="712049" y="49369"/>
                  <a:pt x="799926" y="137246"/>
                </a:cubicBezTo>
                <a:cubicBezTo>
                  <a:pt x="887803" y="225123"/>
                  <a:pt x="937171" y="344309"/>
                  <a:pt x="937171" y="468586"/>
                </a:cubicBezTo>
                <a:cubicBezTo>
                  <a:pt x="937171" y="592863"/>
                  <a:pt x="887802" y="712049"/>
                  <a:pt x="799926" y="799926"/>
                </a:cubicBezTo>
                <a:cubicBezTo>
                  <a:pt x="712049" y="887803"/>
                  <a:pt x="592863" y="937171"/>
                  <a:pt x="468586" y="937171"/>
                </a:cubicBezTo>
                <a:cubicBezTo>
                  <a:pt x="344309" y="937171"/>
                  <a:pt x="225123" y="887802"/>
                  <a:pt x="137246" y="799925"/>
                </a:cubicBezTo>
                <a:cubicBezTo>
                  <a:pt x="49369" y="712048"/>
                  <a:pt x="1" y="592862"/>
                  <a:pt x="1" y="468585"/>
                </a:cubicBezTo>
                <a:lnTo>
                  <a:pt x="0" y="468585"/>
                </a:lnTo>
                <a:close/>
              </a:path>
            </a:pathLst>
          </a:custGeom>
          <a:solidFill>
            <a:srgbClr val="CC660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lIns="155025" tIns="155025" rIns="155025" bIns="155025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200" b="1" dirty="0"/>
              <a:t>Desperdício de energia durante a crise</a:t>
            </a:r>
          </a:p>
        </p:txBody>
      </p:sp>
      <p:sp>
        <p:nvSpPr>
          <p:cNvPr id="11" name="Forma livre 10"/>
          <p:cNvSpPr/>
          <p:nvPr/>
        </p:nvSpPr>
        <p:spPr>
          <a:xfrm>
            <a:off x="3382811" y="503998"/>
            <a:ext cx="1241247" cy="853795"/>
          </a:xfrm>
          <a:custGeom>
            <a:avLst/>
            <a:gdLst>
              <a:gd name="connsiteX0" fmla="*/ 0 w 937170"/>
              <a:gd name="connsiteY0" fmla="*/ 468585 h 937170"/>
              <a:gd name="connsiteX1" fmla="*/ 137246 w 937170"/>
              <a:gd name="connsiteY1" fmla="*/ 137245 h 937170"/>
              <a:gd name="connsiteX2" fmla="*/ 468586 w 937170"/>
              <a:gd name="connsiteY2" fmla="*/ 0 h 937170"/>
              <a:gd name="connsiteX3" fmla="*/ 799926 w 937170"/>
              <a:gd name="connsiteY3" fmla="*/ 137246 h 937170"/>
              <a:gd name="connsiteX4" fmla="*/ 937171 w 937170"/>
              <a:gd name="connsiteY4" fmla="*/ 468586 h 937170"/>
              <a:gd name="connsiteX5" fmla="*/ 799926 w 937170"/>
              <a:gd name="connsiteY5" fmla="*/ 799926 h 937170"/>
              <a:gd name="connsiteX6" fmla="*/ 468586 w 937170"/>
              <a:gd name="connsiteY6" fmla="*/ 937171 h 937170"/>
              <a:gd name="connsiteX7" fmla="*/ 137246 w 937170"/>
              <a:gd name="connsiteY7" fmla="*/ 799925 h 937170"/>
              <a:gd name="connsiteX8" fmla="*/ 1 w 937170"/>
              <a:gd name="connsiteY8" fmla="*/ 468585 h 937170"/>
              <a:gd name="connsiteX9" fmla="*/ 0 w 937170"/>
              <a:gd name="connsiteY9" fmla="*/ 468585 h 937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170" h="937170">
                <a:moveTo>
                  <a:pt x="0" y="468585"/>
                </a:moveTo>
                <a:cubicBezTo>
                  <a:pt x="0" y="344308"/>
                  <a:pt x="49369" y="225122"/>
                  <a:pt x="137246" y="137245"/>
                </a:cubicBezTo>
                <a:cubicBezTo>
                  <a:pt x="225123" y="49368"/>
                  <a:pt x="344309" y="0"/>
                  <a:pt x="468586" y="0"/>
                </a:cubicBezTo>
                <a:cubicBezTo>
                  <a:pt x="592863" y="0"/>
                  <a:pt x="712049" y="49369"/>
                  <a:pt x="799926" y="137246"/>
                </a:cubicBezTo>
                <a:cubicBezTo>
                  <a:pt x="887803" y="225123"/>
                  <a:pt x="937171" y="344309"/>
                  <a:pt x="937171" y="468586"/>
                </a:cubicBezTo>
                <a:cubicBezTo>
                  <a:pt x="937171" y="592863"/>
                  <a:pt x="887802" y="712049"/>
                  <a:pt x="799926" y="799926"/>
                </a:cubicBezTo>
                <a:cubicBezTo>
                  <a:pt x="712049" y="887803"/>
                  <a:pt x="592863" y="937171"/>
                  <a:pt x="468586" y="937171"/>
                </a:cubicBezTo>
                <a:cubicBezTo>
                  <a:pt x="344309" y="937171"/>
                  <a:pt x="225123" y="887802"/>
                  <a:pt x="137246" y="799925"/>
                </a:cubicBezTo>
                <a:cubicBezTo>
                  <a:pt x="49369" y="712048"/>
                  <a:pt x="1" y="592862"/>
                  <a:pt x="1" y="468585"/>
                </a:cubicBezTo>
                <a:lnTo>
                  <a:pt x="0" y="468585"/>
                </a:lnTo>
                <a:close/>
              </a:path>
            </a:pathLst>
          </a:custGeom>
          <a:solidFill>
            <a:srgbClr val="66FF66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lIns="155025" tIns="155025" rIns="155025" bIns="155025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200" b="1" dirty="0"/>
              <a:t>Queda na arrecadação</a:t>
            </a:r>
          </a:p>
        </p:txBody>
      </p:sp>
      <p:sp>
        <p:nvSpPr>
          <p:cNvPr id="12" name="Forma livre 11"/>
          <p:cNvSpPr/>
          <p:nvPr/>
        </p:nvSpPr>
        <p:spPr>
          <a:xfrm>
            <a:off x="1475656" y="3504570"/>
            <a:ext cx="1296144" cy="1063107"/>
          </a:xfrm>
          <a:custGeom>
            <a:avLst/>
            <a:gdLst>
              <a:gd name="connsiteX0" fmla="*/ 0 w 1088532"/>
              <a:gd name="connsiteY0" fmla="*/ 531554 h 1063107"/>
              <a:gd name="connsiteX1" fmla="*/ 163986 w 1088532"/>
              <a:gd name="connsiteY1" fmla="*/ 151274 h 1063107"/>
              <a:gd name="connsiteX2" fmla="*/ 544267 w 1088532"/>
              <a:gd name="connsiteY2" fmla="*/ 1 h 1063107"/>
              <a:gd name="connsiteX3" fmla="*/ 924547 w 1088532"/>
              <a:gd name="connsiteY3" fmla="*/ 151275 h 1063107"/>
              <a:gd name="connsiteX4" fmla="*/ 1088532 w 1088532"/>
              <a:gd name="connsiteY4" fmla="*/ 531556 h 1063107"/>
              <a:gd name="connsiteX5" fmla="*/ 924546 w 1088532"/>
              <a:gd name="connsiteY5" fmla="*/ 911836 h 1063107"/>
              <a:gd name="connsiteX6" fmla="*/ 544266 w 1088532"/>
              <a:gd name="connsiteY6" fmla="*/ 1063110 h 1063107"/>
              <a:gd name="connsiteX7" fmla="*/ 163986 w 1088532"/>
              <a:gd name="connsiteY7" fmla="*/ 911836 h 1063107"/>
              <a:gd name="connsiteX8" fmla="*/ 0 w 1088532"/>
              <a:gd name="connsiteY8" fmla="*/ 531556 h 1063107"/>
              <a:gd name="connsiteX9" fmla="*/ 0 w 1088532"/>
              <a:gd name="connsiteY9" fmla="*/ 531554 h 1063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8532" h="1063107">
                <a:moveTo>
                  <a:pt x="0" y="531554"/>
                </a:moveTo>
                <a:cubicBezTo>
                  <a:pt x="0" y="388399"/>
                  <a:pt x="59123" y="251296"/>
                  <a:pt x="163986" y="151274"/>
                </a:cubicBezTo>
                <a:cubicBezTo>
                  <a:pt x="265661" y="54293"/>
                  <a:pt x="402145" y="0"/>
                  <a:pt x="544267" y="1"/>
                </a:cubicBezTo>
                <a:cubicBezTo>
                  <a:pt x="686388" y="1"/>
                  <a:pt x="822872" y="54294"/>
                  <a:pt x="924547" y="151275"/>
                </a:cubicBezTo>
                <a:cubicBezTo>
                  <a:pt x="1029411" y="251298"/>
                  <a:pt x="1088533" y="388401"/>
                  <a:pt x="1088532" y="531556"/>
                </a:cubicBezTo>
                <a:cubicBezTo>
                  <a:pt x="1088532" y="674711"/>
                  <a:pt x="1029410" y="811814"/>
                  <a:pt x="924546" y="911836"/>
                </a:cubicBezTo>
                <a:cubicBezTo>
                  <a:pt x="822871" y="1008817"/>
                  <a:pt x="686387" y="1063110"/>
                  <a:pt x="544266" y="1063110"/>
                </a:cubicBezTo>
                <a:cubicBezTo>
                  <a:pt x="402145" y="1063110"/>
                  <a:pt x="265661" y="1008817"/>
                  <a:pt x="163986" y="911836"/>
                </a:cubicBezTo>
                <a:cubicBezTo>
                  <a:pt x="59122" y="811813"/>
                  <a:pt x="0" y="674710"/>
                  <a:pt x="0" y="531556"/>
                </a:cubicBezTo>
                <a:lnTo>
                  <a:pt x="0" y="531554"/>
                </a:lnTo>
                <a:close/>
              </a:path>
            </a:pathLst>
          </a:custGeom>
          <a:solidFill>
            <a:srgbClr val="990033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lIns="177192" tIns="173468" rIns="177192" bIns="173468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200" b="1" dirty="0">
                <a:solidFill>
                  <a:schemeClr val="bg1"/>
                </a:solidFill>
              </a:rPr>
              <a:t>Investigação da SEC/EUA</a:t>
            </a:r>
          </a:p>
        </p:txBody>
      </p:sp>
      <p:sp>
        <p:nvSpPr>
          <p:cNvPr id="13" name="Forma livre 12"/>
          <p:cNvSpPr/>
          <p:nvPr/>
        </p:nvSpPr>
        <p:spPr>
          <a:xfrm>
            <a:off x="1452668" y="4671180"/>
            <a:ext cx="1247124" cy="1134084"/>
          </a:xfrm>
          <a:custGeom>
            <a:avLst/>
            <a:gdLst>
              <a:gd name="connsiteX0" fmla="*/ 0 w 937170"/>
              <a:gd name="connsiteY0" fmla="*/ 468585 h 937170"/>
              <a:gd name="connsiteX1" fmla="*/ 137246 w 937170"/>
              <a:gd name="connsiteY1" fmla="*/ 137245 h 937170"/>
              <a:gd name="connsiteX2" fmla="*/ 468586 w 937170"/>
              <a:gd name="connsiteY2" fmla="*/ 0 h 937170"/>
              <a:gd name="connsiteX3" fmla="*/ 799926 w 937170"/>
              <a:gd name="connsiteY3" fmla="*/ 137246 h 937170"/>
              <a:gd name="connsiteX4" fmla="*/ 937171 w 937170"/>
              <a:gd name="connsiteY4" fmla="*/ 468586 h 937170"/>
              <a:gd name="connsiteX5" fmla="*/ 799926 w 937170"/>
              <a:gd name="connsiteY5" fmla="*/ 799926 h 937170"/>
              <a:gd name="connsiteX6" fmla="*/ 468586 w 937170"/>
              <a:gd name="connsiteY6" fmla="*/ 937171 h 937170"/>
              <a:gd name="connsiteX7" fmla="*/ 137246 w 937170"/>
              <a:gd name="connsiteY7" fmla="*/ 799925 h 937170"/>
              <a:gd name="connsiteX8" fmla="*/ 1 w 937170"/>
              <a:gd name="connsiteY8" fmla="*/ 468585 h 937170"/>
              <a:gd name="connsiteX9" fmla="*/ 0 w 937170"/>
              <a:gd name="connsiteY9" fmla="*/ 468585 h 937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170" h="937170">
                <a:moveTo>
                  <a:pt x="0" y="468585"/>
                </a:moveTo>
                <a:cubicBezTo>
                  <a:pt x="0" y="344308"/>
                  <a:pt x="49369" y="225122"/>
                  <a:pt x="137246" y="137245"/>
                </a:cubicBezTo>
                <a:cubicBezTo>
                  <a:pt x="225123" y="49368"/>
                  <a:pt x="344309" y="0"/>
                  <a:pt x="468586" y="0"/>
                </a:cubicBezTo>
                <a:cubicBezTo>
                  <a:pt x="592863" y="0"/>
                  <a:pt x="712049" y="49369"/>
                  <a:pt x="799926" y="137246"/>
                </a:cubicBezTo>
                <a:cubicBezTo>
                  <a:pt x="887803" y="225123"/>
                  <a:pt x="937171" y="344309"/>
                  <a:pt x="937171" y="468586"/>
                </a:cubicBezTo>
                <a:cubicBezTo>
                  <a:pt x="937171" y="592863"/>
                  <a:pt x="887802" y="712049"/>
                  <a:pt x="799926" y="799926"/>
                </a:cubicBezTo>
                <a:cubicBezTo>
                  <a:pt x="712049" y="887803"/>
                  <a:pt x="592863" y="937171"/>
                  <a:pt x="468586" y="937171"/>
                </a:cubicBezTo>
                <a:cubicBezTo>
                  <a:pt x="344309" y="937171"/>
                  <a:pt x="225123" y="887802"/>
                  <a:pt x="137246" y="799925"/>
                </a:cubicBezTo>
                <a:cubicBezTo>
                  <a:pt x="49369" y="712048"/>
                  <a:pt x="1" y="592862"/>
                  <a:pt x="1" y="468585"/>
                </a:cubicBezTo>
                <a:lnTo>
                  <a:pt x="0" y="468585"/>
                </a:lnTo>
                <a:close/>
              </a:path>
            </a:pathLst>
          </a:custGeom>
          <a:solidFill>
            <a:srgbClr val="CC00CC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lIns="155025" tIns="155025" rIns="155025" bIns="155025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200" b="1" dirty="0"/>
              <a:t>Baixa autoestima dos empregados</a:t>
            </a:r>
          </a:p>
        </p:txBody>
      </p:sp>
      <p:sp>
        <p:nvSpPr>
          <p:cNvPr id="14" name="Forma livre 13"/>
          <p:cNvSpPr/>
          <p:nvPr/>
        </p:nvSpPr>
        <p:spPr>
          <a:xfrm>
            <a:off x="4973581" y="620687"/>
            <a:ext cx="1215514" cy="868649"/>
          </a:xfrm>
          <a:custGeom>
            <a:avLst/>
            <a:gdLst>
              <a:gd name="connsiteX0" fmla="*/ 0 w 937170"/>
              <a:gd name="connsiteY0" fmla="*/ 468585 h 937170"/>
              <a:gd name="connsiteX1" fmla="*/ 137246 w 937170"/>
              <a:gd name="connsiteY1" fmla="*/ 137245 h 937170"/>
              <a:gd name="connsiteX2" fmla="*/ 468586 w 937170"/>
              <a:gd name="connsiteY2" fmla="*/ 0 h 937170"/>
              <a:gd name="connsiteX3" fmla="*/ 799926 w 937170"/>
              <a:gd name="connsiteY3" fmla="*/ 137246 h 937170"/>
              <a:gd name="connsiteX4" fmla="*/ 937171 w 937170"/>
              <a:gd name="connsiteY4" fmla="*/ 468586 h 937170"/>
              <a:gd name="connsiteX5" fmla="*/ 799926 w 937170"/>
              <a:gd name="connsiteY5" fmla="*/ 799926 h 937170"/>
              <a:gd name="connsiteX6" fmla="*/ 468586 w 937170"/>
              <a:gd name="connsiteY6" fmla="*/ 937171 h 937170"/>
              <a:gd name="connsiteX7" fmla="*/ 137246 w 937170"/>
              <a:gd name="connsiteY7" fmla="*/ 799925 h 937170"/>
              <a:gd name="connsiteX8" fmla="*/ 1 w 937170"/>
              <a:gd name="connsiteY8" fmla="*/ 468585 h 937170"/>
              <a:gd name="connsiteX9" fmla="*/ 0 w 937170"/>
              <a:gd name="connsiteY9" fmla="*/ 468585 h 937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170" h="937170">
                <a:moveTo>
                  <a:pt x="0" y="468585"/>
                </a:moveTo>
                <a:cubicBezTo>
                  <a:pt x="0" y="344308"/>
                  <a:pt x="49369" y="225122"/>
                  <a:pt x="137246" y="137245"/>
                </a:cubicBezTo>
                <a:cubicBezTo>
                  <a:pt x="225123" y="49368"/>
                  <a:pt x="344309" y="0"/>
                  <a:pt x="468586" y="0"/>
                </a:cubicBezTo>
                <a:cubicBezTo>
                  <a:pt x="592863" y="0"/>
                  <a:pt x="712049" y="49369"/>
                  <a:pt x="799926" y="137246"/>
                </a:cubicBezTo>
                <a:cubicBezTo>
                  <a:pt x="887803" y="225123"/>
                  <a:pt x="937171" y="344309"/>
                  <a:pt x="937171" y="468586"/>
                </a:cubicBezTo>
                <a:cubicBezTo>
                  <a:pt x="937171" y="592863"/>
                  <a:pt x="887802" y="712049"/>
                  <a:pt x="799926" y="799926"/>
                </a:cubicBezTo>
                <a:cubicBezTo>
                  <a:pt x="712049" y="887803"/>
                  <a:pt x="592863" y="937171"/>
                  <a:pt x="468586" y="937171"/>
                </a:cubicBezTo>
                <a:cubicBezTo>
                  <a:pt x="344309" y="937171"/>
                  <a:pt x="225123" y="887802"/>
                  <a:pt x="137246" y="799925"/>
                </a:cubicBezTo>
                <a:cubicBezTo>
                  <a:pt x="49369" y="712048"/>
                  <a:pt x="1" y="592862"/>
                  <a:pt x="1" y="468585"/>
                </a:cubicBezTo>
                <a:lnTo>
                  <a:pt x="0" y="468585"/>
                </a:lnTo>
                <a:close/>
              </a:path>
            </a:pathLst>
          </a:custGeom>
          <a:solidFill>
            <a:srgbClr val="969696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lIns="155025" tIns="155025" rIns="155025" bIns="155025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200" b="1" dirty="0"/>
              <a:t>Sonegação impostos – R$ 1 bilhão</a:t>
            </a:r>
          </a:p>
        </p:txBody>
      </p:sp>
      <p:sp>
        <p:nvSpPr>
          <p:cNvPr id="15" name="Forma livre 14"/>
          <p:cNvSpPr/>
          <p:nvPr/>
        </p:nvSpPr>
        <p:spPr>
          <a:xfrm>
            <a:off x="132879" y="3980579"/>
            <a:ext cx="1255636" cy="1123513"/>
          </a:xfrm>
          <a:custGeom>
            <a:avLst/>
            <a:gdLst>
              <a:gd name="connsiteX0" fmla="*/ 0 w 937170"/>
              <a:gd name="connsiteY0" fmla="*/ 468585 h 937170"/>
              <a:gd name="connsiteX1" fmla="*/ 137246 w 937170"/>
              <a:gd name="connsiteY1" fmla="*/ 137245 h 937170"/>
              <a:gd name="connsiteX2" fmla="*/ 468586 w 937170"/>
              <a:gd name="connsiteY2" fmla="*/ 0 h 937170"/>
              <a:gd name="connsiteX3" fmla="*/ 799926 w 937170"/>
              <a:gd name="connsiteY3" fmla="*/ 137246 h 937170"/>
              <a:gd name="connsiteX4" fmla="*/ 937171 w 937170"/>
              <a:gd name="connsiteY4" fmla="*/ 468586 h 937170"/>
              <a:gd name="connsiteX5" fmla="*/ 799926 w 937170"/>
              <a:gd name="connsiteY5" fmla="*/ 799926 h 937170"/>
              <a:gd name="connsiteX6" fmla="*/ 468586 w 937170"/>
              <a:gd name="connsiteY6" fmla="*/ 937171 h 937170"/>
              <a:gd name="connsiteX7" fmla="*/ 137246 w 937170"/>
              <a:gd name="connsiteY7" fmla="*/ 799925 h 937170"/>
              <a:gd name="connsiteX8" fmla="*/ 1 w 937170"/>
              <a:gd name="connsiteY8" fmla="*/ 468585 h 937170"/>
              <a:gd name="connsiteX9" fmla="*/ 0 w 937170"/>
              <a:gd name="connsiteY9" fmla="*/ 468585 h 937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170" h="937170">
                <a:moveTo>
                  <a:pt x="0" y="468585"/>
                </a:moveTo>
                <a:cubicBezTo>
                  <a:pt x="0" y="344308"/>
                  <a:pt x="49369" y="225122"/>
                  <a:pt x="137246" y="137245"/>
                </a:cubicBezTo>
                <a:cubicBezTo>
                  <a:pt x="225123" y="49368"/>
                  <a:pt x="344309" y="0"/>
                  <a:pt x="468586" y="0"/>
                </a:cubicBezTo>
                <a:cubicBezTo>
                  <a:pt x="592863" y="0"/>
                  <a:pt x="712049" y="49369"/>
                  <a:pt x="799926" y="137246"/>
                </a:cubicBezTo>
                <a:cubicBezTo>
                  <a:pt x="887803" y="225123"/>
                  <a:pt x="937171" y="344309"/>
                  <a:pt x="937171" y="468586"/>
                </a:cubicBezTo>
                <a:cubicBezTo>
                  <a:pt x="937171" y="592863"/>
                  <a:pt x="887802" y="712049"/>
                  <a:pt x="799926" y="799926"/>
                </a:cubicBezTo>
                <a:cubicBezTo>
                  <a:pt x="712049" y="887803"/>
                  <a:pt x="592863" y="937171"/>
                  <a:pt x="468586" y="937171"/>
                </a:cubicBezTo>
                <a:cubicBezTo>
                  <a:pt x="344309" y="937171"/>
                  <a:pt x="225123" y="887802"/>
                  <a:pt x="137246" y="799925"/>
                </a:cubicBezTo>
                <a:cubicBezTo>
                  <a:pt x="49369" y="712048"/>
                  <a:pt x="1" y="592862"/>
                  <a:pt x="1" y="468585"/>
                </a:cubicBezTo>
                <a:lnTo>
                  <a:pt x="0" y="468585"/>
                </a:lnTo>
                <a:close/>
              </a:path>
            </a:pathLst>
          </a:custGeom>
          <a:solidFill>
            <a:srgbClr val="00FFFF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lIns="152485" tIns="152485" rIns="152485" bIns="152485" spcCol="1270" anchor="ctr"/>
          <a:lstStyle/>
          <a:p>
            <a:pPr algn="ctr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200" b="1" dirty="0"/>
              <a:t>Burocracia – medo de fazer negócios</a:t>
            </a:r>
          </a:p>
        </p:txBody>
      </p:sp>
      <p:sp>
        <p:nvSpPr>
          <p:cNvPr id="16" name="Forma livre 15"/>
          <p:cNvSpPr/>
          <p:nvPr/>
        </p:nvSpPr>
        <p:spPr>
          <a:xfrm>
            <a:off x="150175" y="1657472"/>
            <a:ext cx="1273156" cy="1051448"/>
          </a:xfrm>
          <a:custGeom>
            <a:avLst/>
            <a:gdLst>
              <a:gd name="connsiteX0" fmla="*/ 0 w 937170"/>
              <a:gd name="connsiteY0" fmla="*/ 468585 h 937170"/>
              <a:gd name="connsiteX1" fmla="*/ 137246 w 937170"/>
              <a:gd name="connsiteY1" fmla="*/ 137245 h 937170"/>
              <a:gd name="connsiteX2" fmla="*/ 468586 w 937170"/>
              <a:gd name="connsiteY2" fmla="*/ 0 h 937170"/>
              <a:gd name="connsiteX3" fmla="*/ 799926 w 937170"/>
              <a:gd name="connsiteY3" fmla="*/ 137246 h 937170"/>
              <a:gd name="connsiteX4" fmla="*/ 937171 w 937170"/>
              <a:gd name="connsiteY4" fmla="*/ 468586 h 937170"/>
              <a:gd name="connsiteX5" fmla="*/ 799926 w 937170"/>
              <a:gd name="connsiteY5" fmla="*/ 799926 h 937170"/>
              <a:gd name="connsiteX6" fmla="*/ 468586 w 937170"/>
              <a:gd name="connsiteY6" fmla="*/ 937171 h 937170"/>
              <a:gd name="connsiteX7" fmla="*/ 137246 w 937170"/>
              <a:gd name="connsiteY7" fmla="*/ 799925 h 937170"/>
              <a:gd name="connsiteX8" fmla="*/ 1 w 937170"/>
              <a:gd name="connsiteY8" fmla="*/ 468585 h 937170"/>
              <a:gd name="connsiteX9" fmla="*/ 0 w 937170"/>
              <a:gd name="connsiteY9" fmla="*/ 468585 h 937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170" h="937170">
                <a:moveTo>
                  <a:pt x="0" y="468585"/>
                </a:moveTo>
                <a:cubicBezTo>
                  <a:pt x="0" y="344308"/>
                  <a:pt x="49369" y="225122"/>
                  <a:pt x="137246" y="137245"/>
                </a:cubicBezTo>
                <a:cubicBezTo>
                  <a:pt x="225123" y="49368"/>
                  <a:pt x="344309" y="0"/>
                  <a:pt x="468586" y="0"/>
                </a:cubicBezTo>
                <a:cubicBezTo>
                  <a:pt x="592863" y="0"/>
                  <a:pt x="712049" y="49369"/>
                  <a:pt x="799926" y="137246"/>
                </a:cubicBezTo>
                <a:cubicBezTo>
                  <a:pt x="887803" y="225123"/>
                  <a:pt x="937171" y="344309"/>
                  <a:pt x="937171" y="468586"/>
                </a:cubicBezTo>
                <a:cubicBezTo>
                  <a:pt x="937171" y="592863"/>
                  <a:pt x="887802" y="712049"/>
                  <a:pt x="799926" y="799926"/>
                </a:cubicBezTo>
                <a:cubicBezTo>
                  <a:pt x="712049" y="887803"/>
                  <a:pt x="592863" y="937171"/>
                  <a:pt x="468586" y="937171"/>
                </a:cubicBezTo>
                <a:cubicBezTo>
                  <a:pt x="344309" y="937171"/>
                  <a:pt x="225123" y="887802"/>
                  <a:pt x="137246" y="799925"/>
                </a:cubicBezTo>
                <a:cubicBezTo>
                  <a:pt x="49369" y="712048"/>
                  <a:pt x="1" y="592862"/>
                  <a:pt x="1" y="468585"/>
                </a:cubicBezTo>
                <a:lnTo>
                  <a:pt x="0" y="468585"/>
                </a:lnTo>
                <a:close/>
              </a:path>
            </a:pathLst>
          </a:custGeom>
          <a:solidFill>
            <a:srgbClr val="00206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lIns="152485" tIns="152485" rIns="152485" bIns="152485" spcCol="1270" anchor="ctr"/>
          <a:lstStyle/>
          <a:p>
            <a:pPr algn="ctr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200" b="1" dirty="0">
                <a:solidFill>
                  <a:srgbClr val="FFFFFF"/>
                </a:solidFill>
              </a:rPr>
              <a:t>Fuga de Investidores estrangeiros da Bovespa</a:t>
            </a:r>
          </a:p>
        </p:txBody>
      </p:sp>
      <p:sp>
        <p:nvSpPr>
          <p:cNvPr id="17" name="Forma livre 16"/>
          <p:cNvSpPr/>
          <p:nvPr/>
        </p:nvSpPr>
        <p:spPr>
          <a:xfrm>
            <a:off x="7746454" y="164590"/>
            <a:ext cx="1218034" cy="1071546"/>
          </a:xfrm>
          <a:custGeom>
            <a:avLst/>
            <a:gdLst>
              <a:gd name="connsiteX0" fmla="*/ 0 w 937170"/>
              <a:gd name="connsiteY0" fmla="*/ 468585 h 937170"/>
              <a:gd name="connsiteX1" fmla="*/ 137246 w 937170"/>
              <a:gd name="connsiteY1" fmla="*/ 137245 h 937170"/>
              <a:gd name="connsiteX2" fmla="*/ 468586 w 937170"/>
              <a:gd name="connsiteY2" fmla="*/ 0 h 937170"/>
              <a:gd name="connsiteX3" fmla="*/ 799926 w 937170"/>
              <a:gd name="connsiteY3" fmla="*/ 137246 h 937170"/>
              <a:gd name="connsiteX4" fmla="*/ 937171 w 937170"/>
              <a:gd name="connsiteY4" fmla="*/ 468586 h 937170"/>
              <a:gd name="connsiteX5" fmla="*/ 799926 w 937170"/>
              <a:gd name="connsiteY5" fmla="*/ 799926 h 937170"/>
              <a:gd name="connsiteX6" fmla="*/ 468586 w 937170"/>
              <a:gd name="connsiteY6" fmla="*/ 937171 h 937170"/>
              <a:gd name="connsiteX7" fmla="*/ 137246 w 937170"/>
              <a:gd name="connsiteY7" fmla="*/ 799925 h 937170"/>
              <a:gd name="connsiteX8" fmla="*/ 1 w 937170"/>
              <a:gd name="connsiteY8" fmla="*/ 468585 h 937170"/>
              <a:gd name="connsiteX9" fmla="*/ 0 w 937170"/>
              <a:gd name="connsiteY9" fmla="*/ 468585 h 937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170" h="937170">
                <a:moveTo>
                  <a:pt x="0" y="468585"/>
                </a:moveTo>
                <a:cubicBezTo>
                  <a:pt x="0" y="344308"/>
                  <a:pt x="49369" y="225122"/>
                  <a:pt x="137246" y="137245"/>
                </a:cubicBezTo>
                <a:cubicBezTo>
                  <a:pt x="225123" y="49368"/>
                  <a:pt x="344309" y="0"/>
                  <a:pt x="468586" y="0"/>
                </a:cubicBezTo>
                <a:cubicBezTo>
                  <a:pt x="592863" y="0"/>
                  <a:pt x="712049" y="49369"/>
                  <a:pt x="799926" y="137246"/>
                </a:cubicBezTo>
                <a:cubicBezTo>
                  <a:pt x="887803" y="225123"/>
                  <a:pt x="937171" y="344309"/>
                  <a:pt x="937171" y="468586"/>
                </a:cubicBezTo>
                <a:cubicBezTo>
                  <a:pt x="937171" y="592863"/>
                  <a:pt x="887802" y="712049"/>
                  <a:pt x="799926" y="799926"/>
                </a:cubicBezTo>
                <a:cubicBezTo>
                  <a:pt x="712049" y="887803"/>
                  <a:pt x="592863" y="937171"/>
                  <a:pt x="468586" y="937171"/>
                </a:cubicBezTo>
                <a:cubicBezTo>
                  <a:pt x="344309" y="937171"/>
                  <a:pt x="225123" y="887802"/>
                  <a:pt x="137246" y="799925"/>
                </a:cubicBezTo>
                <a:cubicBezTo>
                  <a:pt x="49369" y="712048"/>
                  <a:pt x="1" y="592862"/>
                  <a:pt x="1" y="468585"/>
                </a:cubicBezTo>
                <a:lnTo>
                  <a:pt x="0" y="468585"/>
                </a:lnTo>
                <a:close/>
              </a:path>
            </a:pathLst>
          </a:custGeom>
          <a:solidFill>
            <a:srgbClr val="92D05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lIns="152485" tIns="152485" rIns="152485" bIns="152485" spcCol="1270" anchor="ctr"/>
          <a:lstStyle/>
          <a:p>
            <a:pPr algn="ctr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200" b="1" dirty="0"/>
              <a:t>Perda de R$ 132 bilhões no valor de mercado</a:t>
            </a:r>
          </a:p>
        </p:txBody>
      </p:sp>
      <p:sp>
        <p:nvSpPr>
          <p:cNvPr id="18" name="Forma livre 17"/>
          <p:cNvSpPr/>
          <p:nvPr/>
        </p:nvSpPr>
        <p:spPr>
          <a:xfrm>
            <a:off x="1888990" y="1995911"/>
            <a:ext cx="1208746" cy="979444"/>
          </a:xfrm>
          <a:custGeom>
            <a:avLst/>
            <a:gdLst>
              <a:gd name="connsiteX0" fmla="*/ 0 w 937170"/>
              <a:gd name="connsiteY0" fmla="*/ 468585 h 937170"/>
              <a:gd name="connsiteX1" fmla="*/ 137246 w 937170"/>
              <a:gd name="connsiteY1" fmla="*/ 137245 h 937170"/>
              <a:gd name="connsiteX2" fmla="*/ 468586 w 937170"/>
              <a:gd name="connsiteY2" fmla="*/ 0 h 937170"/>
              <a:gd name="connsiteX3" fmla="*/ 799926 w 937170"/>
              <a:gd name="connsiteY3" fmla="*/ 137246 h 937170"/>
              <a:gd name="connsiteX4" fmla="*/ 937171 w 937170"/>
              <a:gd name="connsiteY4" fmla="*/ 468586 h 937170"/>
              <a:gd name="connsiteX5" fmla="*/ 799926 w 937170"/>
              <a:gd name="connsiteY5" fmla="*/ 799926 h 937170"/>
              <a:gd name="connsiteX6" fmla="*/ 468586 w 937170"/>
              <a:gd name="connsiteY6" fmla="*/ 937171 h 937170"/>
              <a:gd name="connsiteX7" fmla="*/ 137246 w 937170"/>
              <a:gd name="connsiteY7" fmla="*/ 799925 h 937170"/>
              <a:gd name="connsiteX8" fmla="*/ 1 w 937170"/>
              <a:gd name="connsiteY8" fmla="*/ 468585 h 937170"/>
              <a:gd name="connsiteX9" fmla="*/ 0 w 937170"/>
              <a:gd name="connsiteY9" fmla="*/ 468585 h 937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170" h="937170">
                <a:moveTo>
                  <a:pt x="0" y="468585"/>
                </a:moveTo>
                <a:cubicBezTo>
                  <a:pt x="0" y="344308"/>
                  <a:pt x="49369" y="225122"/>
                  <a:pt x="137246" y="137245"/>
                </a:cubicBezTo>
                <a:cubicBezTo>
                  <a:pt x="225123" y="49368"/>
                  <a:pt x="344309" y="0"/>
                  <a:pt x="468586" y="0"/>
                </a:cubicBezTo>
                <a:cubicBezTo>
                  <a:pt x="592863" y="0"/>
                  <a:pt x="712049" y="49369"/>
                  <a:pt x="799926" y="137246"/>
                </a:cubicBezTo>
                <a:cubicBezTo>
                  <a:pt x="887803" y="225123"/>
                  <a:pt x="937171" y="344309"/>
                  <a:pt x="937171" y="468586"/>
                </a:cubicBezTo>
                <a:cubicBezTo>
                  <a:pt x="937171" y="592863"/>
                  <a:pt x="887802" y="712049"/>
                  <a:pt x="799926" y="799926"/>
                </a:cubicBezTo>
                <a:cubicBezTo>
                  <a:pt x="712049" y="887803"/>
                  <a:pt x="592863" y="937171"/>
                  <a:pt x="468586" y="937171"/>
                </a:cubicBezTo>
                <a:cubicBezTo>
                  <a:pt x="344309" y="937171"/>
                  <a:pt x="225123" y="887802"/>
                  <a:pt x="137246" y="799925"/>
                </a:cubicBezTo>
                <a:cubicBezTo>
                  <a:pt x="49369" y="712048"/>
                  <a:pt x="1" y="592862"/>
                  <a:pt x="1" y="468585"/>
                </a:cubicBezTo>
                <a:lnTo>
                  <a:pt x="0" y="468585"/>
                </a:lnTo>
                <a:close/>
              </a:path>
            </a:pathLst>
          </a:custGeom>
          <a:solidFill>
            <a:srgbClr val="FFC00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lIns="155025" tIns="155025" rIns="155025" bIns="155025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200" b="1" dirty="0"/>
              <a:t>Perda de confiança no mercado de capitais</a:t>
            </a:r>
          </a:p>
        </p:txBody>
      </p:sp>
      <p:sp>
        <p:nvSpPr>
          <p:cNvPr id="19" name="Forma livre 18"/>
          <p:cNvSpPr/>
          <p:nvPr/>
        </p:nvSpPr>
        <p:spPr>
          <a:xfrm>
            <a:off x="4355976" y="1628800"/>
            <a:ext cx="1381926" cy="979029"/>
          </a:xfrm>
          <a:custGeom>
            <a:avLst/>
            <a:gdLst>
              <a:gd name="connsiteX0" fmla="*/ 0 w 937170"/>
              <a:gd name="connsiteY0" fmla="*/ 468585 h 937170"/>
              <a:gd name="connsiteX1" fmla="*/ 137246 w 937170"/>
              <a:gd name="connsiteY1" fmla="*/ 137245 h 937170"/>
              <a:gd name="connsiteX2" fmla="*/ 468586 w 937170"/>
              <a:gd name="connsiteY2" fmla="*/ 0 h 937170"/>
              <a:gd name="connsiteX3" fmla="*/ 799926 w 937170"/>
              <a:gd name="connsiteY3" fmla="*/ 137246 h 937170"/>
              <a:gd name="connsiteX4" fmla="*/ 937171 w 937170"/>
              <a:gd name="connsiteY4" fmla="*/ 468586 h 937170"/>
              <a:gd name="connsiteX5" fmla="*/ 799926 w 937170"/>
              <a:gd name="connsiteY5" fmla="*/ 799926 h 937170"/>
              <a:gd name="connsiteX6" fmla="*/ 468586 w 937170"/>
              <a:gd name="connsiteY6" fmla="*/ 937171 h 937170"/>
              <a:gd name="connsiteX7" fmla="*/ 137246 w 937170"/>
              <a:gd name="connsiteY7" fmla="*/ 799925 h 937170"/>
              <a:gd name="connsiteX8" fmla="*/ 1 w 937170"/>
              <a:gd name="connsiteY8" fmla="*/ 468585 h 937170"/>
              <a:gd name="connsiteX9" fmla="*/ 0 w 937170"/>
              <a:gd name="connsiteY9" fmla="*/ 468585 h 937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170" h="937170">
                <a:moveTo>
                  <a:pt x="0" y="468585"/>
                </a:moveTo>
                <a:cubicBezTo>
                  <a:pt x="0" y="344308"/>
                  <a:pt x="49369" y="225122"/>
                  <a:pt x="137246" y="137245"/>
                </a:cubicBezTo>
                <a:cubicBezTo>
                  <a:pt x="225123" y="49368"/>
                  <a:pt x="344309" y="0"/>
                  <a:pt x="468586" y="0"/>
                </a:cubicBezTo>
                <a:cubicBezTo>
                  <a:pt x="592863" y="0"/>
                  <a:pt x="712049" y="49369"/>
                  <a:pt x="799926" y="137246"/>
                </a:cubicBezTo>
                <a:cubicBezTo>
                  <a:pt x="887803" y="225123"/>
                  <a:pt x="937171" y="344309"/>
                  <a:pt x="937171" y="468586"/>
                </a:cubicBezTo>
                <a:cubicBezTo>
                  <a:pt x="937171" y="592863"/>
                  <a:pt x="887802" y="712049"/>
                  <a:pt x="799926" y="799926"/>
                </a:cubicBezTo>
                <a:cubicBezTo>
                  <a:pt x="712049" y="887803"/>
                  <a:pt x="592863" y="937171"/>
                  <a:pt x="468586" y="937171"/>
                </a:cubicBezTo>
                <a:cubicBezTo>
                  <a:pt x="344309" y="937171"/>
                  <a:pt x="225123" y="887802"/>
                  <a:pt x="137246" y="799925"/>
                </a:cubicBezTo>
                <a:cubicBezTo>
                  <a:pt x="49369" y="712048"/>
                  <a:pt x="1" y="592862"/>
                  <a:pt x="1" y="468585"/>
                </a:cubicBezTo>
                <a:lnTo>
                  <a:pt x="0" y="468585"/>
                </a:lnTo>
                <a:close/>
              </a:path>
            </a:pathLst>
          </a:custGeom>
          <a:solidFill>
            <a:srgbClr val="CC00CC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lIns="155025" tIns="155025" rIns="155025" bIns="155025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200" b="1" dirty="0"/>
              <a:t>Atraso de projetos prioritários</a:t>
            </a:r>
          </a:p>
        </p:txBody>
      </p:sp>
      <p:sp>
        <p:nvSpPr>
          <p:cNvPr id="20" name="Forma livre 19"/>
          <p:cNvSpPr/>
          <p:nvPr/>
        </p:nvSpPr>
        <p:spPr>
          <a:xfrm>
            <a:off x="5933039" y="4965957"/>
            <a:ext cx="1210362" cy="949784"/>
          </a:xfrm>
          <a:custGeom>
            <a:avLst/>
            <a:gdLst>
              <a:gd name="connsiteX0" fmla="*/ 0 w 937170"/>
              <a:gd name="connsiteY0" fmla="*/ 468585 h 937170"/>
              <a:gd name="connsiteX1" fmla="*/ 137246 w 937170"/>
              <a:gd name="connsiteY1" fmla="*/ 137245 h 937170"/>
              <a:gd name="connsiteX2" fmla="*/ 468586 w 937170"/>
              <a:gd name="connsiteY2" fmla="*/ 0 h 937170"/>
              <a:gd name="connsiteX3" fmla="*/ 799926 w 937170"/>
              <a:gd name="connsiteY3" fmla="*/ 137246 h 937170"/>
              <a:gd name="connsiteX4" fmla="*/ 937171 w 937170"/>
              <a:gd name="connsiteY4" fmla="*/ 468586 h 937170"/>
              <a:gd name="connsiteX5" fmla="*/ 799926 w 937170"/>
              <a:gd name="connsiteY5" fmla="*/ 799926 h 937170"/>
              <a:gd name="connsiteX6" fmla="*/ 468586 w 937170"/>
              <a:gd name="connsiteY6" fmla="*/ 937171 h 937170"/>
              <a:gd name="connsiteX7" fmla="*/ 137246 w 937170"/>
              <a:gd name="connsiteY7" fmla="*/ 799925 h 937170"/>
              <a:gd name="connsiteX8" fmla="*/ 1 w 937170"/>
              <a:gd name="connsiteY8" fmla="*/ 468585 h 937170"/>
              <a:gd name="connsiteX9" fmla="*/ 0 w 937170"/>
              <a:gd name="connsiteY9" fmla="*/ 468585 h 937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170" h="937170">
                <a:moveTo>
                  <a:pt x="0" y="468585"/>
                </a:moveTo>
                <a:cubicBezTo>
                  <a:pt x="0" y="344308"/>
                  <a:pt x="49369" y="225122"/>
                  <a:pt x="137246" y="137245"/>
                </a:cubicBezTo>
                <a:cubicBezTo>
                  <a:pt x="225123" y="49368"/>
                  <a:pt x="344309" y="0"/>
                  <a:pt x="468586" y="0"/>
                </a:cubicBezTo>
                <a:cubicBezTo>
                  <a:pt x="592863" y="0"/>
                  <a:pt x="712049" y="49369"/>
                  <a:pt x="799926" y="137246"/>
                </a:cubicBezTo>
                <a:cubicBezTo>
                  <a:pt x="887803" y="225123"/>
                  <a:pt x="937171" y="344309"/>
                  <a:pt x="937171" y="468586"/>
                </a:cubicBezTo>
                <a:cubicBezTo>
                  <a:pt x="937171" y="592863"/>
                  <a:pt x="887802" y="712049"/>
                  <a:pt x="799926" y="799926"/>
                </a:cubicBezTo>
                <a:cubicBezTo>
                  <a:pt x="712049" y="887803"/>
                  <a:pt x="592863" y="937171"/>
                  <a:pt x="468586" y="937171"/>
                </a:cubicBezTo>
                <a:cubicBezTo>
                  <a:pt x="344309" y="937171"/>
                  <a:pt x="225123" y="887802"/>
                  <a:pt x="137246" y="799925"/>
                </a:cubicBezTo>
                <a:cubicBezTo>
                  <a:pt x="49369" y="712048"/>
                  <a:pt x="1" y="592862"/>
                  <a:pt x="1" y="468585"/>
                </a:cubicBezTo>
                <a:lnTo>
                  <a:pt x="0" y="468585"/>
                </a:lnTo>
                <a:close/>
              </a:path>
            </a:pathLst>
          </a:custGeom>
          <a:solidFill>
            <a:srgbClr val="92D05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lIns="152485" tIns="152485" rIns="152485" bIns="152485" spcCol="1270" anchor="ctr"/>
          <a:lstStyle/>
          <a:p>
            <a:pPr algn="ctr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200" b="1" dirty="0"/>
              <a:t>Incerteza quanto ao futuro do </a:t>
            </a:r>
            <a:r>
              <a:rPr lang="pt-BR" sz="1200" b="1" dirty="0" err="1"/>
              <a:t>pré</a:t>
            </a:r>
            <a:r>
              <a:rPr lang="pt-BR" sz="1200" b="1" dirty="0"/>
              <a:t>-sal</a:t>
            </a:r>
          </a:p>
        </p:txBody>
      </p:sp>
      <p:sp>
        <p:nvSpPr>
          <p:cNvPr id="21" name="Forma livre 20"/>
          <p:cNvSpPr/>
          <p:nvPr/>
        </p:nvSpPr>
        <p:spPr>
          <a:xfrm>
            <a:off x="0" y="5373216"/>
            <a:ext cx="1331640" cy="1008112"/>
          </a:xfrm>
          <a:custGeom>
            <a:avLst/>
            <a:gdLst>
              <a:gd name="connsiteX0" fmla="*/ 0 w 937170"/>
              <a:gd name="connsiteY0" fmla="*/ 468585 h 937170"/>
              <a:gd name="connsiteX1" fmla="*/ 137246 w 937170"/>
              <a:gd name="connsiteY1" fmla="*/ 137245 h 937170"/>
              <a:gd name="connsiteX2" fmla="*/ 468586 w 937170"/>
              <a:gd name="connsiteY2" fmla="*/ 0 h 937170"/>
              <a:gd name="connsiteX3" fmla="*/ 799926 w 937170"/>
              <a:gd name="connsiteY3" fmla="*/ 137246 h 937170"/>
              <a:gd name="connsiteX4" fmla="*/ 937171 w 937170"/>
              <a:gd name="connsiteY4" fmla="*/ 468586 h 937170"/>
              <a:gd name="connsiteX5" fmla="*/ 799926 w 937170"/>
              <a:gd name="connsiteY5" fmla="*/ 799926 h 937170"/>
              <a:gd name="connsiteX6" fmla="*/ 468586 w 937170"/>
              <a:gd name="connsiteY6" fmla="*/ 937171 h 937170"/>
              <a:gd name="connsiteX7" fmla="*/ 137246 w 937170"/>
              <a:gd name="connsiteY7" fmla="*/ 799925 h 937170"/>
              <a:gd name="connsiteX8" fmla="*/ 1 w 937170"/>
              <a:gd name="connsiteY8" fmla="*/ 468585 h 937170"/>
              <a:gd name="connsiteX9" fmla="*/ 0 w 937170"/>
              <a:gd name="connsiteY9" fmla="*/ 468585 h 937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170" h="937170">
                <a:moveTo>
                  <a:pt x="0" y="468585"/>
                </a:moveTo>
                <a:cubicBezTo>
                  <a:pt x="0" y="344308"/>
                  <a:pt x="49369" y="225122"/>
                  <a:pt x="137246" y="137245"/>
                </a:cubicBezTo>
                <a:cubicBezTo>
                  <a:pt x="225123" y="49368"/>
                  <a:pt x="344309" y="0"/>
                  <a:pt x="468586" y="0"/>
                </a:cubicBezTo>
                <a:cubicBezTo>
                  <a:pt x="592863" y="0"/>
                  <a:pt x="712049" y="49369"/>
                  <a:pt x="799926" y="137246"/>
                </a:cubicBezTo>
                <a:cubicBezTo>
                  <a:pt x="887803" y="225123"/>
                  <a:pt x="937171" y="344309"/>
                  <a:pt x="937171" y="468586"/>
                </a:cubicBezTo>
                <a:cubicBezTo>
                  <a:pt x="937171" y="592863"/>
                  <a:pt x="887802" y="712049"/>
                  <a:pt x="799926" y="799926"/>
                </a:cubicBezTo>
                <a:cubicBezTo>
                  <a:pt x="712049" y="887803"/>
                  <a:pt x="592863" y="937171"/>
                  <a:pt x="468586" y="937171"/>
                </a:cubicBezTo>
                <a:cubicBezTo>
                  <a:pt x="344309" y="937171"/>
                  <a:pt x="225123" y="887802"/>
                  <a:pt x="137246" y="799925"/>
                </a:cubicBezTo>
                <a:cubicBezTo>
                  <a:pt x="49369" y="712048"/>
                  <a:pt x="1" y="592862"/>
                  <a:pt x="1" y="468585"/>
                </a:cubicBezTo>
                <a:lnTo>
                  <a:pt x="0" y="468585"/>
                </a:lnTo>
                <a:close/>
              </a:path>
            </a:pathLst>
          </a:custGeom>
          <a:solidFill>
            <a:srgbClr val="66FF66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lIns="155025" tIns="155025" rIns="155025" bIns="155025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200" b="1" dirty="0"/>
              <a:t>Queda na produtividade</a:t>
            </a:r>
          </a:p>
        </p:txBody>
      </p:sp>
      <p:sp>
        <p:nvSpPr>
          <p:cNvPr id="22" name="Forma livre 21"/>
          <p:cNvSpPr/>
          <p:nvPr/>
        </p:nvSpPr>
        <p:spPr>
          <a:xfrm>
            <a:off x="7668344" y="3069456"/>
            <a:ext cx="1500465" cy="1009251"/>
          </a:xfrm>
          <a:custGeom>
            <a:avLst/>
            <a:gdLst>
              <a:gd name="connsiteX0" fmla="*/ 0 w 1197506"/>
              <a:gd name="connsiteY0" fmla="*/ 611461 h 1222922"/>
              <a:gd name="connsiteX1" fmla="*/ 170949 w 1197506"/>
              <a:gd name="connsiteY1" fmla="*/ 183657 h 1222922"/>
              <a:gd name="connsiteX2" fmla="*/ 598754 w 1197506"/>
              <a:gd name="connsiteY2" fmla="*/ 1 h 1222922"/>
              <a:gd name="connsiteX3" fmla="*/ 1026558 w 1197506"/>
              <a:gd name="connsiteY3" fmla="*/ 183658 h 1222922"/>
              <a:gd name="connsiteX4" fmla="*/ 1197506 w 1197506"/>
              <a:gd name="connsiteY4" fmla="*/ 611463 h 1222922"/>
              <a:gd name="connsiteX5" fmla="*/ 1026557 w 1197506"/>
              <a:gd name="connsiteY5" fmla="*/ 1039268 h 1222922"/>
              <a:gd name="connsiteX6" fmla="*/ 598752 w 1197506"/>
              <a:gd name="connsiteY6" fmla="*/ 1222924 h 1222922"/>
              <a:gd name="connsiteX7" fmla="*/ 170947 w 1197506"/>
              <a:gd name="connsiteY7" fmla="*/ 1039267 h 1222922"/>
              <a:gd name="connsiteX8" fmla="*/ -1 w 1197506"/>
              <a:gd name="connsiteY8" fmla="*/ 611462 h 1222922"/>
              <a:gd name="connsiteX9" fmla="*/ 0 w 1197506"/>
              <a:gd name="connsiteY9" fmla="*/ 611461 h 1222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97506" h="1222922">
                <a:moveTo>
                  <a:pt x="0" y="611461"/>
                </a:moveTo>
                <a:cubicBezTo>
                  <a:pt x="0" y="451515"/>
                  <a:pt x="61370" y="297937"/>
                  <a:pt x="170949" y="183657"/>
                </a:cubicBezTo>
                <a:cubicBezTo>
                  <a:pt x="283577" y="66198"/>
                  <a:pt x="437775" y="1"/>
                  <a:pt x="598754" y="1"/>
                </a:cubicBezTo>
                <a:cubicBezTo>
                  <a:pt x="759733" y="1"/>
                  <a:pt x="913931" y="66199"/>
                  <a:pt x="1026558" y="183658"/>
                </a:cubicBezTo>
                <a:cubicBezTo>
                  <a:pt x="1136137" y="297938"/>
                  <a:pt x="1197506" y="451517"/>
                  <a:pt x="1197506" y="611463"/>
                </a:cubicBezTo>
                <a:cubicBezTo>
                  <a:pt x="1197506" y="771409"/>
                  <a:pt x="1136137" y="924988"/>
                  <a:pt x="1026557" y="1039268"/>
                </a:cubicBezTo>
                <a:cubicBezTo>
                  <a:pt x="913929" y="1156727"/>
                  <a:pt x="759731" y="1222924"/>
                  <a:pt x="598752" y="1222924"/>
                </a:cubicBezTo>
                <a:cubicBezTo>
                  <a:pt x="437773" y="1222924"/>
                  <a:pt x="283575" y="1156727"/>
                  <a:pt x="170947" y="1039267"/>
                </a:cubicBezTo>
                <a:cubicBezTo>
                  <a:pt x="61368" y="924987"/>
                  <a:pt x="-1" y="771408"/>
                  <a:pt x="-1" y="611462"/>
                </a:cubicBezTo>
                <a:lnTo>
                  <a:pt x="0" y="61146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lIns="193151" tIns="196873" rIns="193151" bIns="196873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200" b="1" dirty="0"/>
              <a:t>Sucateamento das obras (prejuízo)</a:t>
            </a:r>
          </a:p>
        </p:txBody>
      </p:sp>
      <p:sp>
        <p:nvSpPr>
          <p:cNvPr id="23" name="Forma livre 22"/>
          <p:cNvSpPr/>
          <p:nvPr/>
        </p:nvSpPr>
        <p:spPr>
          <a:xfrm>
            <a:off x="7953520" y="1415174"/>
            <a:ext cx="1082975" cy="937170"/>
          </a:xfrm>
          <a:custGeom>
            <a:avLst/>
            <a:gdLst>
              <a:gd name="connsiteX0" fmla="*/ 0 w 937170"/>
              <a:gd name="connsiteY0" fmla="*/ 468585 h 937170"/>
              <a:gd name="connsiteX1" fmla="*/ 137246 w 937170"/>
              <a:gd name="connsiteY1" fmla="*/ 137245 h 937170"/>
              <a:gd name="connsiteX2" fmla="*/ 468586 w 937170"/>
              <a:gd name="connsiteY2" fmla="*/ 0 h 937170"/>
              <a:gd name="connsiteX3" fmla="*/ 799926 w 937170"/>
              <a:gd name="connsiteY3" fmla="*/ 137246 h 937170"/>
              <a:gd name="connsiteX4" fmla="*/ 937171 w 937170"/>
              <a:gd name="connsiteY4" fmla="*/ 468586 h 937170"/>
              <a:gd name="connsiteX5" fmla="*/ 799926 w 937170"/>
              <a:gd name="connsiteY5" fmla="*/ 799926 h 937170"/>
              <a:gd name="connsiteX6" fmla="*/ 468586 w 937170"/>
              <a:gd name="connsiteY6" fmla="*/ 937171 h 937170"/>
              <a:gd name="connsiteX7" fmla="*/ 137246 w 937170"/>
              <a:gd name="connsiteY7" fmla="*/ 799925 h 937170"/>
              <a:gd name="connsiteX8" fmla="*/ 1 w 937170"/>
              <a:gd name="connsiteY8" fmla="*/ 468585 h 937170"/>
              <a:gd name="connsiteX9" fmla="*/ 0 w 937170"/>
              <a:gd name="connsiteY9" fmla="*/ 468585 h 937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170" h="937170">
                <a:moveTo>
                  <a:pt x="0" y="468585"/>
                </a:moveTo>
                <a:cubicBezTo>
                  <a:pt x="0" y="344308"/>
                  <a:pt x="49369" y="225122"/>
                  <a:pt x="137246" y="137245"/>
                </a:cubicBezTo>
                <a:cubicBezTo>
                  <a:pt x="225123" y="49368"/>
                  <a:pt x="344309" y="0"/>
                  <a:pt x="468586" y="0"/>
                </a:cubicBezTo>
                <a:cubicBezTo>
                  <a:pt x="592863" y="0"/>
                  <a:pt x="712049" y="49369"/>
                  <a:pt x="799926" y="137246"/>
                </a:cubicBezTo>
                <a:cubicBezTo>
                  <a:pt x="887803" y="225123"/>
                  <a:pt x="937171" y="344309"/>
                  <a:pt x="937171" y="468586"/>
                </a:cubicBezTo>
                <a:cubicBezTo>
                  <a:pt x="937171" y="592863"/>
                  <a:pt x="887802" y="712049"/>
                  <a:pt x="799926" y="799926"/>
                </a:cubicBezTo>
                <a:cubicBezTo>
                  <a:pt x="712049" y="887803"/>
                  <a:pt x="592863" y="937171"/>
                  <a:pt x="468586" y="937171"/>
                </a:cubicBezTo>
                <a:cubicBezTo>
                  <a:pt x="344309" y="937171"/>
                  <a:pt x="225123" y="887802"/>
                  <a:pt x="137246" y="799925"/>
                </a:cubicBezTo>
                <a:cubicBezTo>
                  <a:pt x="49369" y="712048"/>
                  <a:pt x="1" y="592862"/>
                  <a:pt x="1" y="468585"/>
                </a:cubicBezTo>
                <a:lnTo>
                  <a:pt x="0" y="468585"/>
                </a:lnTo>
                <a:close/>
              </a:path>
            </a:pathLst>
          </a:custGeom>
          <a:solidFill>
            <a:srgbClr val="00FFFF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lIns="152485" tIns="152485" rIns="152485" bIns="152485" spcCol="1270" anchor="ctr"/>
          <a:lstStyle/>
          <a:p>
            <a:pPr algn="ctr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200" b="1" dirty="0"/>
              <a:t>Aumento do custo Brasil</a:t>
            </a:r>
          </a:p>
        </p:txBody>
      </p:sp>
      <p:sp>
        <p:nvSpPr>
          <p:cNvPr id="24" name="Forma livre 23"/>
          <p:cNvSpPr/>
          <p:nvPr/>
        </p:nvSpPr>
        <p:spPr>
          <a:xfrm>
            <a:off x="4644008" y="5445224"/>
            <a:ext cx="1224136" cy="1026700"/>
          </a:xfrm>
          <a:custGeom>
            <a:avLst/>
            <a:gdLst>
              <a:gd name="connsiteX0" fmla="*/ 0 w 937170"/>
              <a:gd name="connsiteY0" fmla="*/ 468585 h 937170"/>
              <a:gd name="connsiteX1" fmla="*/ 137246 w 937170"/>
              <a:gd name="connsiteY1" fmla="*/ 137245 h 937170"/>
              <a:gd name="connsiteX2" fmla="*/ 468586 w 937170"/>
              <a:gd name="connsiteY2" fmla="*/ 0 h 937170"/>
              <a:gd name="connsiteX3" fmla="*/ 799926 w 937170"/>
              <a:gd name="connsiteY3" fmla="*/ 137246 h 937170"/>
              <a:gd name="connsiteX4" fmla="*/ 937171 w 937170"/>
              <a:gd name="connsiteY4" fmla="*/ 468586 h 937170"/>
              <a:gd name="connsiteX5" fmla="*/ 799926 w 937170"/>
              <a:gd name="connsiteY5" fmla="*/ 799926 h 937170"/>
              <a:gd name="connsiteX6" fmla="*/ 468586 w 937170"/>
              <a:gd name="connsiteY6" fmla="*/ 937171 h 937170"/>
              <a:gd name="connsiteX7" fmla="*/ 137246 w 937170"/>
              <a:gd name="connsiteY7" fmla="*/ 799925 h 937170"/>
              <a:gd name="connsiteX8" fmla="*/ 1 w 937170"/>
              <a:gd name="connsiteY8" fmla="*/ 468585 h 937170"/>
              <a:gd name="connsiteX9" fmla="*/ 0 w 937170"/>
              <a:gd name="connsiteY9" fmla="*/ 468585 h 937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170" h="937170">
                <a:moveTo>
                  <a:pt x="0" y="468585"/>
                </a:moveTo>
                <a:cubicBezTo>
                  <a:pt x="0" y="344308"/>
                  <a:pt x="49369" y="225122"/>
                  <a:pt x="137246" y="137245"/>
                </a:cubicBezTo>
                <a:cubicBezTo>
                  <a:pt x="225123" y="49368"/>
                  <a:pt x="344309" y="0"/>
                  <a:pt x="468586" y="0"/>
                </a:cubicBezTo>
                <a:cubicBezTo>
                  <a:pt x="592863" y="0"/>
                  <a:pt x="712049" y="49369"/>
                  <a:pt x="799926" y="137246"/>
                </a:cubicBezTo>
                <a:cubicBezTo>
                  <a:pt x="887803" y="225123"/>
                  <a:pt x="937171" y="344309"/>
                  <a:pt x="937171" y="468586"/>
                </a:cubicBezTo>
                <a:cubicBezTo>
                  <a:pt x="937171" y="592863"/>
                  <a:pt x="887802" y="712049"/>
                  <a:pt x="799926" y="799926"/>
                </a:cubicBezTo>
                <a:cubicBezTo>
                  <a:pt x="712049" y="887803"/>
                  <a:pt x="592863" y="937171"/>
                  <a:pt x="468586" y="937171"/>
                </a:cubicBezTo>
                <a:cubicBezTo>
                  <a:pt x="344309" y="937171"/>
                  <a:pt x="225123" y="887802"/>
                  <a:pt x="137246" y="799925"/>
                </a:cubicBezTo>
                <a:cubicBezTo>
                  <a:pt x="49369" y="712048"/>
                  <a:pt x="1" y="592862"/>
                  <a:pt x="1" y="468585"/>
                </a:cubicBezTo>
                <a:lnTo>
                  <a:pt x="0" y="468585"/>
                </a:lnTo>
                <a:close/>
              </a:path>
            </a:pathLst>
          </a:custGeom>
          <a:solidFill>
            <a:srgbClr val="FFC00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lIns="155025" tIns="155025" rIns="155025" bIns="155025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200" b="1" dirty="0"/>
              <a:t>Dificuldade captar recursos no mercado</a:t>
            </a:r>
          </a:p>
        </p:txBody>
      </p:sp>
      <p:sp>
        <p:nvSpPr>
          <p:cNvPr id="30792" name="Retângulo 24"/>
          <p:cNvSpPr>
            <a:spLocks noChangeArrowheads="1"/>
          </p:cNvSpPr>
          <p:nvPr/>
        </p:nvSpPr>
        <p:spPr bwMode="auto">
          <a:xfrm>
            <a:off x="14288" y="6350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762000"/>
            <a:r>
              <a:rPr lang="pt-BR" sz="2000" b="1" dirty="0">
                <a:solidFill>
                  <a:schemeClr val="bg1"/>
                </a:solidFill>
                <a:latin typeface="Calibri" pitchFamily="34" charset="0"/>
              </a:rPr>
              <a:t>Os efeitos perversos da crise</a:t>
            </a:r>
          </a:p>
        </p:txBody>
      </p:sp>
      <p:sp>
        <p:nvSpPr>
          <p:cNvPr id="26" name="Forma livre 25"/>
          <p:cNvSpPr/>
          <p:nvPr/>
        </p:nvSpPr>
        <p:spPr>
          <a:xfrm>
            <a:off x="1547665" y="296652"/>
            <a:ext cx="1638514" cy="1192685"/>
          </a:xfrm>
          <a:custGeom>
            <a:avLst/>
            <a:gdLst>
              <a:gd name="connsiteX0" fmla="*/ 0 w 1197506"/>
              <a:gd name="connsiteY0" fmla="*/ 611461 h 1222922"/>
              <a:gd name="connsiteX1" fmla="*/ 170949 w 1197506"/>
              <a:gd name="connsiteY1" fmla="*/ 183657 h 1222922"/>
              <a:gd name="connsiteX2" fmla="*/ 598754 w 1197506"/>
              <a:gd name="connsiteY2" fmla="*/ 1 h 1222922"/>
              <a:gd name="connsiteX3" fmla="*/ 1026558 w 1197506"/>
              <a:gd name="connsiteY3" fmla="*/ 183658 h 1222922"/>
              <a:gd name="connsiteX4" fmla="*/ 1197506 w 1197506"/>
              <a:gd name="connsiteY4" fmla="*/ 611463 h 1222922"/>
              <a:gd name="connsiteX5" fmla="*/ 1026557 w 1197506"/>
              <a:gd name="connsiteY5" fmla="*/ 1039268 h 1222922"/>
              <a:gd name="connsiteX6" fmla="*/ 598752 w 1197506"/>
              <a:gd name="connsiteY6" fmla="*/ 1222924 h 1222922"/>
              <a:gd name="connsiteX7" fmla="*/ 170947 w 1197506"/>
              <a:gd name="connsiteY7" fmla="*/ 1039267 h 1222922"/>
              <a:gd name="connsiteX8" fmla="*/ -1 w 1197506"/>
              <a:gd name="connsiteY8" fmla="*/ 611462 h 1222922"/>
              <a:gd name="connsiteX9" fmla="*/ 0 w 1197506"/>
              <a:gd name="connsiteY9" fmla="*/ 611461 h 1222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97506" h="1222922">
                <a:moveTo>
                  <a:pt x="0" y="611461"/>
                </a:moveTo>
                <a:cubicBezTo>
                  <a:pt x="0" y="451515"/>
                  <a:pt x="61370" y="297937"/>
                  <a:pt x="170949" y="183657"/>
                </a:cubicBezTo>
                <a:cubicBezTo>
                  <a:pt x="283577" y="66198"/>
                  <a:pt x="437775" y="1"/>
                  <a:pt x="598754" y="1"/>
                </a:cubicBezTo>
                <a:cubicBezTo>
                  <a:pt x="759733" y="1"/>
                  <a:pt x="913931" y="66199"/>
                  <a:pt x="1026558" y="183658"/>
                </a:cubicBezTo>
                <a:cubicBezTo>
                  <a:pt x="1136137" y="297938"/>
                  <a:pt x="1197506" y="451517"/>
                  <a:pt x="1197506" y="611463"/>
                </a:cubicBezTo>
                <a:cubicBezTo>
                  <a:pt x="1197506" y="771409"/>
                  <a:pt x="1136137" y="924988"/>
                  <a:pt x="1026557" y="1039268"/>
                </a:cubicBezTo>
                <a:cubicBezTo>
                  <a:pt x="913929" y="1156727"/>
                  <a:pt x="759731" y="1222924"/>
                  <a:pt x="598752" y="1222924"/>
                </a:cubicBezTo>
                <a:cubicBezTo>
                  <a:pt x="437773" y="1222924"/>
                  <a:pt x="283575" y="1156727"/>
                  <a:pt x="170947" y="1039267"/>
                </a:cubicBezTo>
                <a:cubicBezTo>
                  <a:pt x="61368" y="924987"/>
                  <a:pt x="-1" y="771408"/>
                  <a:pt x="-1" y="611462"/>
                </a:cubicBezTo>
                <a:lnTo>
                  <a:pt x="0" y="61146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lIns="193151" tIns="196873" rIns="193151" bIns="196873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200" b="1" dirty="0"/>
              <a:t>Tempo e recursos dos órgãos reguladores: PF/MP/TCU/CGU</a:t>
            </a:r>
          </a:p>
        </p:txBody>
      </p:sp>
      <p:sp>
        <p:nvSpPr>
          <p:cNvPr id="27" name="Forma livre 26"/>
          <p:cNvSpPr/>
          <p:nvPr/>
        </p:nvSpPr>
        <p:spPr>
          <a:xfrm>
            <a:off x="7964458" y="4196288"/>
            <a:ext cx="1088100" cy="949784"/>
          </a:xfrm>
          <a:custGeom>
            <a:avLst/>
            <a:gdLst>
              <a:gd name="connsiteX0" fmla="*/ 0 w 937170"/>
              <a:gd name="connsiteY0" fmla="*/ 468585 h 937170"/>
              <a:gd name="connsiteX1" fmla="*/ 137246 w 937170"/>
              <a:gd name="connsiteY1" fmla="*/ 137245 h 937170"/>
              <a:gd name="connsiteX2" fmla="*/ 468586 w 937170"/>
              <a:gd name="connsiteY2" fmla="*/ 0 h 937170"/>
              <a:gd name="connsiteX3" fmla="*/ 799926 w 937170"/>
              <a:gd name="connsiteY3" fmla="*/ 137246 h 937170"/>
              <a:gd name="connsiteX4" fmla="*/ 937171 w 937170"/>
              <a:gd name="connsiteY4" fmla="*/ 468586 h 937170"/>
              <a:gd name="connsiteX5" fmla="*/ 799926 w 937170"/>
              <a:gd name="connsiteY5" fmla="*/ 799926 h 937170"/>
              <a:gd name="connsiteX6" fmla="*/ 468586 w 937170"/>
              <a:gd name="connsiteY6" fmla="*/ 937171 h 937170"/>
              <a:gd name="connsiteX7" fmla="*/ 137246 w 937170"/>
              <a:gd name="connsiteY7" fmla="*/ 799925 h 937170"/>
              <a:gd name="connsiteX8" fmla="*/ 1 w 937170"/>
              <a:gd name="connsiteY8" fmla="*/ 468585 h 937170"/>
              <a:gd name="connsiteX9" fmla="*/ 0 w 937170"/>
              <a:gd name="connsiteY9" fmla="*/ 468585 h 937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170" h="937170">
                <a:moveTo>
                  <a:pt x="0" y="468585"/>
                </a:moveTo>
                <a:cubicBezTo>
                  <a:pt x="0" y="344308"/>
                  <a:pt x="49369" y="225122"/>
                  <a:pt x="137246" y="137245"/>
                </a:cubicBezTo>
                <a:cubicBezTo>
                  <a:pt x="225123" y="49368"/>
                  <a:pt x="344309" y="0"/>
                  <a:pt x="468586" y="0"/>
                </a:cubicBezTo>
                <a:cubicBezTo>
                  <a:pt x="592863" y="0"/>
                  <a:pt x="712049" y="49369"/>
                  <a:pt x="799926" y="137246"/>
                </a:cubicBezTo>
                <a:cubicBezTo>
                  <a:pt x="887803" y="225123"/>
                  <a:pt x="937171" y="344309"/>
                  <a:pt x="937171" y="468586"/>
                </a:cubicBezTo>
                <a:cubicBezTo>
                  <a:pt x="937171" y="592863"/>
                  <a:pt x="887802" y="712049"/>
                  <a:pt x="799926" y="799926"/>
                </a:cubicBezTo>
                <a:cubicBezTo>
                  <a:pt x="712049" y="887803"/>
                  <a:pt x="592863" y="937171"/>
                  <a:pt x="468586" y="937171"/>
                </a:cubicBezTo>
                <a:cubicBezTo>
                  <a:pt x="344309" y="937171"/>
                  <a:pt x="225123" y="887802"/>
                  <a:pt x="137246" y="799925"/>
                </a:cubicBezTo>
                <a:cubicBezTo>
                  <a:pt x="49369" y="712048"/>
                  <a:pt x="1" y="592862"/>
                  <a:pt x="1" y="468585"/>
                </a:cubicBezTo>
                <a:lnTo>
                  <a:pt x="0" y="468585"/>
                </a:lnTo>
                <a:close/>
              </a:path>
            </a:pathLst>
          </a:custGeom>
          <a:solidFill>
            <a:srgbClr val="92D05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lIns="152485" tIns="152485" rIns="152485" bIns="152485" spcCol="1270" anchor="ctr"/>
          <a:lstStyle/>
          <a:p>
            <a:pPr algn="ctr" defTabSz="5334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200" b="1" dirty="0"/>
              <a:t>Redução do nível de empregos</a:t>
            </a:r>
          </a:p>
        </p:txBody>
      </p:sp>
      <p:sp>
        <p:nvSpPr>
          <p:cNvPr id="28" name="Forma livre 27"/>
          <p:cNvSpPr/>
          <p:nvPr/>
        </p:nvSpPr>
        <p:spPr>
          <a:xfrm>
            <a:off x="3203848" y="5728192"/>
            <a:ext cx="1420210" cy="1076129"/>
          </a:xfrm>
          <a:custGeom>
            <a:avLst/>
            <a:gdLst>
              <a:gd name="connsiteX0" fmla="*/ 0 w 937170"/>
              <a:gd name="connsiteY0" fmla="*/ 468585 h 937170"/>
              <a:gd name="connsiteX1" fmla="*/ 137246 w 937170"/>
              <a:gd name="connsiteY1" fmla="*/ 137245 h 937170"/>
              <a:gd name="connsiteX2" fmla="*/ 468586 w 937170"/>
              <a:gd name="connsiteY2" fmla="*/ 0 h 937170"/>
              <a:gd name="connsiteX3" fmla="*/ 799926 w 937170"/>
              <a:gd name="connsiteY3" fmla="*/ 137246 h 937170"/>
              <a:gd name="connsiteX4" fmla="*/ 937171 w 937170"/>
              <a:gd name="connsiteY4" fmla="*/ 468586 h 937170"/>
              <a:gd name="connsiteX5" fmla="*/ 799926 w 937170"/>
              <a:gd name="connsiteY5" fmla="*/ 799926 h 937170"/>
              <a:gd name="connsiteX6" fmla="*/ 468586 w 937170"/>
              <a:gd name="connsiteY6" fmla="*/ 937171 h 937170"/>
              <a:gd name="connsiteX7" fmla="*/ 137246 w 937170"/>
              <a:gd name="connsiteY7" fmla="*/ 799925 h 937170"/>
              <a:gd name="connsiteX8" fmla="*/ 1 w 937170"/>
              <a:gd name="connsiteY8" fmla="*/ 468585 h 937170"/>
              <a:gd name="connsiteX9" fmla="*/ 0 w 937170"/>
              <a:gd name="connsiteY9" fmla="*/ 468585 h 937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170" h="937170">
                <a:moveTo>
                  <a:pt x="0" y="468585"/>
                </a:moveTo>
                <a:cubicBezTo>
                  <a:pt x="0" y="344308"/>
                  <a:pt x="49369" y="225122"/>
                  <a:pt x="137246" y="137245"/>
                </a:cubicBezTo>
                <a:cubicBezTo>
                  <a:pt x="225123" y="49368"/>
                  <a:pt x="344309" y="0"/>
                  <a:pt x="468586" y="0"/>
                </a:cubicBezTo>
                <a:cubicBezTo>
                  <a:pt x="592863" y="0"/>
                  <a:pt x="712049" y="49369"/>
                  <a:pt x="799926" y="137246"/>
                </a:cubicBezTo>
                <a:cubicBezTo>
                  <a:pt x="887803" y="225123"/>
                  <a:pt x="937171" y="344309"/>
                  <a:pt x="937171" y="468586"/>
                </a:cubicBezTo>
                <a:cubicBezTo>
                  <a:pt x="937171" y="592863"/>
                  <a:pt x="887802" y="712049"/>
                  <a:pt x="799926" y="799926"/>
                </a:cubicBezTo>
                <a:cubicBezTo>
                  <a:pt x="712049" y="887803"/>
                  <a:pt x="592863" y="937171"/>
                  <a:pt x="468586" y="937171"/>
                </a:cubicBezTo>
                <a:cubicBezTo>
                  <a:pt x="344309" y="937171"/>
                  <a:pt x="225123" y="887802"/>
                  <a:pt x="137246" y="799925"/>
                </a:cubicBezTo>
                <a:cubicBezTo>
                  <a:pt x="49369" y="712048"/>
                  <a:pt x="1" y="592862"/>
                  <a:pt x="1" y="468585"/>
                </a:cubicBezTo>
                <a:lnTo>
                  <a:pt x="0" y="468585"/>
                </a:lnTo>
                <a:close/>
              </a:path>
            </a:pathLst>
          </a:custGeom>
          <a:solidFill>
            <a:srgbClr val="00B05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lIns="155025" tIns="155025" rIns="155025" bIns="155025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200" b="1" dirty="0"/>
              <a:t>Desconfiança dos fornecedores</a:t>
            </a:r>
          </a:p>
        </p:txBody>
      </p:sp>
      <p:sp>
        <p:nvSpPr>
          <p:cNvPr id="29" name="Forma livre 28"/>
          <p:cNvSpPr/>
          <p:nvPr/>
        </p:nvSpPr>
        <p:spPr>
          <a:xfrm>
            <a:off x="6660232" y="2420888"/>
            <a:ext cx="1148791" cy="879074"/>
          </a:xfrm>
          <a:custGeom>
            <a:avLst/>
            <a:gdLst>
              <a:gd name="connsiteX0" fmla="*/ 0 w 937170"/>
              <a:gd name="connsiteY0" fmla="*/ 468585 h 937170"/>
              <a:gd name="connsiteX1" fmla="*/ 137246 w 937170"/>
              <a:gd name="connsiteY1" fmla="*/ 137245 h 937170"/>
              <a:gd name="connsiteX2" fmla="*/ 468586 w 937170"/>
              <a:gd name="connsiteY2" fmla="*/ 0 h 937170"/>
              <a:gd name="connsiteX3" fmla="*/ 799926 w 937170"/>
              <a:gd name="connsiteY3" fmla="*/ 137246 h 937170"/>
              <a:gd name="connsiteX4" fmla="*/ 937171 w 937170"/>
              <a:gd name="connsiteY4" fmla="*/ 468586 h 937170"/>
              <a:gd name="connsiteX5" fmla="*/ 799926 w 937170"/>
              <a:gd name="connsiteY5" fmla="*/ 799926 h 937170"/>
              <a:gd name="connsiteX6" fmla="*/ 468586 w 937170"/>
              <a:gd name="connsiteY6" fmla="*/ 937171 h 937170"/>
              <a:gd name="connsiteX7" fmla="*/ 137246 w 937170"/>
              <a:gd name="connsiteY7" fmla="*/ 799925 h 937170"/>
              <a:gd name="connsiteX8" fmla="*/ 1 w 937170"/>
              <a:gd name="connsiteY8" fmla="*/ 468585 h 937170"/>
              <a:gd name="connsiteX9" fmla="*/ 0 w 937170"/>
              <a:gd name="connsiteY9" fmla="*/ 468585 h 937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170" h="937170">
                <a:moveTo>
                  <a:pt x="0" y="468585"/>
                </a:moveTo>
                <a:cubicBezTo>
                  <a:pt x="0" y="344308"/>
                  <a:pt x="49369" y="225122"/>
                  <a:pt x="137246" y="137245"/>
                </a:cubicBezTo>
                <a:cubicBezTo>
                  <a:pt x="225123" y="49368"/>
                  <a:pt x="344309" y="0"/>
                  <a:pt x="468586" y="0"/>
                </a:cubicBezTo>
                <a:cubicBezTo>
                  <a:pt x="592863" y="0"/>
                  <a:pt x="712049" y="49369"/>
                  <a:pt x="799926" y="137246"/>
                </a:cubicBezTo>
                <a:cubicBezTo>
                  <a:pt x="887803" y="225123"/>
                  <a:pt x="937171" y="344309"/>
                  <a:pt x="937171" y="468586"/>
                </a:cubicBezTo>
                <a:cubicBezTo>
                  <a:pt x="937171" y="592863"/>
                  <a:pt x="887802" y="712049"/>
                  <a:pt x="799926" y="799926"/>
                </a:cubicBezTo>
                <a:cubicBezTo>
                  <a:pt x="712049" y="887803"/>
                  <a:pt x="592863" y="937171"/>
                  <a:pt x="468586" y="937171"/>
                </a:cubicBezTo>
                <a:cubicBezTo>
                  <a:pt x="344309" y="937171"/>
                  <a:pt x="225123" y="887802"/>
                  <a:pt x="137246" y="799925"/>
                </a:cubicBezTo>
                <a:cubicBezTo>
                  <a:pt x="49369" y="712048"/>
                  <a:pt x="1" y="592862"/>
                  <a:pt x="1" y="468585"/>
                </a:cubicBezTo>
                <a:lnTo>
                  <a:pt x="0" y="468585"/>
                </a:lnTo>
                <a:close/>
              </a:path>
            </a:pathLst>
          </a:custGeom>
          <a:solidFill>
            <a:srgbClr val="00B05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3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lIns="155025" tIns="155025" rIns="155025" bIns="155025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200" b="1" dirty="0"/>
              <a:t>Demissões</a:t>
            </a:r>
          </a:p>
        </p:txBody>
      </p:sp>
      <p:sp>
        <p:nvSpPr>
          <p:cNvPr id="30" name="Forma livre 29"/>
          <p:cNvSpPr/>
          <p:nvPr/>
        </p:nvSpPr>
        <p:spPr>
          <a:xfrm>
            <a:off x="7177210" y="5110862"/>
            <a:ext cx="1295517" cy="1054885"/>
          </a:xfrm>
          <a:custGeom>
            <a:avLst/>
            <a:gdLst>
              <a:gd name="connsiteX0" fmla="*/ 0 w 1197506"/>
              <a:gd name="connsiteY0" fmla="*/ 611461 h 1222922"/>
              <a:gd name="connsiteX1" fmla="*/ 170949 w 1197506"/>
              <a:gd name="connsiteY1" fmla="*/ 183657 h 1222922"/>
              <a:gd name="connsiteX2" fmla="*/ 598754 w 1197506"/>
              <a:gd name="connsiteY2" fmla="*/ 1 h 1222922"/>
              <a:gd name="connsiteX3" fmla="*/ 1026558 w 1197506"/>
              <a:gd name="connsiteY3" fmla="*/ 183658 h 1222922"/>
              <a:gd name="connsiteX4" fmla="*/ 1197506 w 1197506"/>
              <a:gd name="connsiteY4" fmla="*/ 611463 h 1222922"/>
              <a:gd name="connsiteX5" fmla="*/ 1026557 w 1197506"/>
              <a:gd name="connsiteY5" fmla="*/ 1039268 h 1222922"/>
              <a:gd name="connsiteX6" fmla="*/ 598752 w 1197506"/>
              <a:gd name="connsiteY6" fmla="*/ 1222924 h 1222922"/>
              <a:gd name="connsiteX7" fmla="*/ 170947 w 1197506"/>
              <a:gd name="connsiteY7" fmla="*/ 1039267 h 1222922"/>
              <a:gd name="connsiteX8" fmla="*/ -1 w 1197506"/>
              <a:gd name="connsiteY8" fmla="*/ 611462 h 1222922"/>
              <a:gd name="connsiteX9" fmla="*/ 0 w 1197506"/>
              <a:gd name="connsiteY9" fmla="*/ 611461 h 1222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97506" h="1222922">
                <a:moveTo>
                  <a:pt x="0" y="611461"/>
                </a:moveTo>
                <a:cubicBezTo>
                  <a:pt x="0" y="451515"/>
                  <a:pt x="61370" y="297937"/>
                  <a:pt x="170949" y="183657"/>
                </a:cubicBezTo>
                <a:cubicBezTo>
                  <a:pt x="283577" y="66198"/>
                  <a:pt x="437775" y="1"/>
                  <a:pt x="598754" y="1"/>
                </a:cubicBezTo>
                <a:cubicBezTo>
                  <a:pt x="759733" y="1"/>
                  <a:pt x="913931" y="66199"/>
                  <a:pt x="1026558" y="183658"/>
                </a:cubicBezTo>
                <a:cubicBezTo>
                  <a:pt x="1136137" y="297938"/>
                  <a:pt x="1197506" y="451517"/>
                  <a:pt x="1197506" y="611463"/>
                </a:cubicBezTo>
                <a:cubicBezTo>
                  <a:pt x="1197506" y="771409"/>
                  <a:pt x="1136137" y="924988"/>
                  <a:pt x="1026557" y="1039268"/>
                </a:cubicBezTo>
                <a:cubicBezTo>
                  <a:pt x="913929" y="1156727"/>
                  <a:pt x="759731" y="1222924"/>
                  <a:pt x="598752" y="1222924"/>
                </a:cubicBezTo>
                <a:cubicBezTo>
                  <a:pt x="437773" y="1222924"/>
                  <a:pt x="283575" y="1156727"/>
                  <a:pt x="170947" y="1039267"/>
                </a:cubicBezTo>
                <a:cubicBezTo>
                  <a:pt x="61368" y="924987"/>
                  <a:pt x="-1" y="771408"/>
                  <a:pt x="-1" y="611462"/>
                </a:cubicBezTo>
                <a:lnTo>
                  <a:pt x="0" y="611461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lIns="193151" tIns="196873" rIns="193151" bIns="196873" spcCol="1270" anchor="ctr"/>
          <a:lstStyle/>
          <a:p>
            <a:pPr algn="ctr" defTabSz="622300">
              <a:lnSpc>
                <a:spcPct val="90000"/>
              </a:lnSpc>
              <a:spcAft>
                <a:spcPct val="35000"/>
              </a:spcAft>
              <a:defRPr/>
            </a:pPr>
            <a:r>
              <a:rPr lang="pt-BR" sz="1200" b="1" dirty="0"/>
              <a:t>Suspeição sobre governança da empresa</a:t>
            </a:r>
          </a:p>
        </p:txBody>
      </p:sp>
      <p:cxnSp>
        <p:nvCxnSpPr>
          <p:cNvPr id="31" name="Conector reto 30"/>
          <p:cNvCxnSpPr/>
          <p:nvPr/>
        </p:nvCxnSpPr>
        <p:spPr>
          <a:xfrm flipH="1">
            <a:off x="6189663" y="2190750"/>
            <a:ext cx="481012" cy="62071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41" name="Conector reto 24640"/>
          <p:cNvCxnSpPr/>
          <p:nvPr/>
        </p:nvCxnSpPr>
        <p:spPr>
          <a:xfrm flipV="1">
            <a:off x="6578600" y="3065463"/>
            <a:ext cx="166688" cy="1079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to 35"/>
          <p:cNvCxnSpPr/>
          <p:nvPr/>
        </p:nvCxnSpPr>
        <p:spPr>
          <a:xfrm>
            <a:off x="7667625" y="3141663"/>
            <a:ext cx="225425" cy="1317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/>
          <p:cNvCxnSpPr/>
          <p:nvPr/>
        </p:nvCxnSpPr>
        <p:spPr>
          <a:xfrm>
            <a:off x="7234238" y="3300413"/>
            <a:ext cx="889000" cy="10350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to 37"/>
          <p:cNvCxnSpPr/>
          <p:nvPr/>
        </p:nvCxnSpPr>
        <p:spPr>
          <a:xfrm>
            <a:off x="1547813" y="3295650"/>
            <a:ext cx="1835150" cy="968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to 38"/>
          <p:cNvCxnSpPr/>
          <p:nvPr/>
        </p:nvCxnSpPr>
        <p:spPr>
          <a:xfrm>
            <a:off x="1289050" y="1357313"/>
            <a:ext cx="776288" cy="78263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43" name="Conector reto 24642"/>
          <p:cNvCxnSpPr/>
          <p:nvPr/>
        </p:nvCxnSpPr>
        <p:spPr>
          <a:xfrm>
            <a:off x="1423988" y="2295525"/>
            <a:ext cx="465137" cy="1905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/>
          <p:nvPr/>
        </p:nvCxnSpPr>
        <p:spPr>
          <a:xfrm>
            <a:off x="1389063" y="4541838"/>
            <a:ext cx="241300" cy="2778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to 43"/>
          <p:cNvCxnSpPr/>
          <p:nvPr/>
        </p:nvCxnSpPr>
        <p:spPr>
          <a:xfrm flipV="1">
            <a:off x="2740025" y="3716338"/>
            <a:ext cx="715963" cy="2825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to 45"/>
          <p:cNvCxnSpPr/>
          <p:nvPr/>
        </p:nvCxnSpPr>
        <p:spPr>
          <a:xfrm flipV="1">
            <a:off x="4527550" y="2586038"/>
            <a:ext cx="193675" cy="1651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to 46"/>
          <p:cNvCxnSpPr/>
          <p:nvPr/>
        </p:nvCxnSpPr>
        <p:spPr>
          <a:xfrm>
            <a:off x="4003675" y="1357313"/>
            <a:ext cx="79375" cy="13954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to 47"/>
          <p:cNvCxnSpPr/>
          <p:nvPr/>
        </p:nvCxnSpPr>
        <p:spPr>
          <a:xfrm flipH="1">
            <a:off x="7524750" y="1884363"/>
            <a:ext cx="428625" cy="1063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to 49"/>
          <p:cNvCxnSpPr/>
          <p:nvPr/>
        </p:nvCxnSpPr>
        <p:spPr>
          <a:xfrm flipV="1">
            <a:off x="1187450" y="5373688"/>
            <a:ext cx="360363" cy="2889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to 51"/>
          <p:cNvCxnSpPr/>
          <p:nvPr/>
        </p:nvCxnSpPr>
        <p:spPr>
          <a:xfrm flipV="1">
            <a:off x="2586038" y="4035425"/>
            <a:ext cx="949325" cy="9810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to 54"/>
          <p:cNvCxnSpPr/>
          <p:nvPr/>
        </p:nvCxnSpPr>
        <p:spPr>
          <a:xfrm flipV="1">
            <a:off x="5233988" y="3505200"/>
            <a:ext cx="201612" cy="682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53" name="Conector reto 24652"/>
          <p:cNvCxnSpPr/>
          <p:nvPr/>
        </p:nvCxnSpPr>
        <p:spPr>
          <a:xfrm>
            <a:off x="2667000" y="1414463"/>
            <a:ext cx="1119188" cy="15605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to 60"/>
          <p:cNvCxnSpPr/>
          <p:nvPr/>
        </p:nvCxnSpPr>
        <p:spPr>
          <a:xfrm>
            <a:off x="4716463" y="4292600"/>
            <a:ext cx="360362" cy="11525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to 61"/>
          <p:cNvCxnSpPr/>
          <p:nvPr/>
        </p:nvCxnSpPr>
        <p:spPr>
          <a:xfrm flipH="1">
            <a:off x="4075113" y="4402138"/>
            <a:ext cx="7937" cy="279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to 62"/>
          <p:cNvCxnSpPr/>
          <p:nvPr/>
        </p:nvCxnSpPr>
        <p:spPr>
          <a:xfrm flipH="1">
            <a:off x="2592388" y="4276725"/>
            <a:ext cx="1193800" cy="16700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to 63"/>
          <p:cNvCxnSpPr/>
          <p:nvPr/>
        </p:nvCxnSpPr>
        <p:spPr>
          <a:xfrm flipH="1">
            <a:off x="3986213" y="5540375"/>
            <a:ext cx="17462" cy="1873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to 68"/>
          <p:cNvCxnSpPr/>
          <p:nvPr/>
        </p:nvCxnSpPr>
        <p:spPr>
          <a:xfrm>
            <a:off x="3009900" y="2751138"/>
            <a:ext cx="525463" cy="35083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reto 70"/>
          <p:cNvCxnSpPr/>
          <p:nvPr/>
        </p:nvCxnSpPr>
        <p:spPr>
          <a:xfrm flipH="1" flipV="1">
            <a:off x="4624388" y="944563"/>
            <a:ext cx="349250" cy="365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to 71"/>
          <p:cNvCxnSpPr/>
          <p:nvPr/>
        </p:nvCxnSpPr>
        <p:spPr>
          <a:xfrm flipH="1">
            <a:off x="5132388" y="1296988"/>
            <a:ext cx="1485900" cy="19986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to 79"/>
          <p:cNvCxnSpPr/>
          <p:nvPr/>
        </p:nvCxnSpPr>
        <p:spPr>
          <a:xfrm flipH="1">
            <a:off x="7621588" y="844550"/>
            <a:ext cx="163512" cy="635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ector reto 91"/>
          <p:cNvCxnSpPr/>
          <p:nvPr/>
        </p:nvCxnSpPr>
        <p:spPr>
          <a:xfrm>
            <a:off x="5216525" y="3781425"/>
            <a:ext cx="1219200" cy="4143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ector reto 131"/>
          <p:cNvCxnSpPr/>
          <p:nvPr/>
        </p:nvCxnSpPr>
        <p:spPr>
          <a:xfrm>
            <a:off x="5072063" y="3940175"/>
            <a:ext cx="1038225" cy="11652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ector reto 132"/>
          <p:cNvCxnSpPr/>
          <p:nvPr/>
        </p:nvCxnSpPr>
        <p:spPr>
          <a:xfrm>
            <a:off x="5078413" y="3948113"/>
            <a:ext cx="2284412" cy="13208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upo 24641"/>
          <p:cNvGrpSpPr>
            <a:grpSpLocks/>
          </p:cNvGrpSpPr>
          <p:nvPr/>
        </p:nvGrpSpPr>
        <p:grpSpPr bwMode="auto">
          <a:xfrm>
            <a:off x="4932363" y="4100513"/>
            <a:ext cx="2079625" cy="2757487"/>
            <a:chOff x="9468544" y="4024350"/>
            <a:chExt cx="2079610" cy="2758108"/>
          </a:xfrm>
        </p:grpSpPr>
        <p:sp>
          <p:nvSpPr>
            <p:cNvPr id="58" name="Forma livre 57"/>
            <p:cNvSpPr/>
            <p:nvPr/>
          </p:nvSpPr>
          <p:spPr>
            <a:xfrm>
              <a:off x="10332640" y="5913809"/>
              <a:ext cx="1215514" cy="868649"/>
            </a:xfrm>
            <a:custGeom>
              <a:avLst/>
              <a:gdLst>
                <a:gd name="connsiteX0" fmla="*/ 0 w 937170"/>
                <a:gd name="connsiteY0" fmla="*/ 468585 h 937170"/>
                <a:gd name="connsiteX1" fmla="*/ 137246 w 937170"/>
                <a:gd name="connsiteY1" fmla="*/ 137245 h 937170"/>
                <a:gd name="connsiteX2" fmla="*/ 468586 w 937170"/>
                <a:gd name="connsiteY2" fmla="*/ 0 h 937170"/>
                <a:gd name="connsiteX3" fmla="*/ 799926 w 937170"/>
                <a:gd name="connsiteY3" fmla="*/ 137246 h 937170"/>
                <a:gd name="connsiteX4" fmla="*/ 937171 w 937170"/>
                <a:gd name="connsiteY4" fmla="*/ 468586 h 937170"/>
                <a:gd name="connsiteX5" fmla="*/ 799926 w 937170"/>
                <a:gd name="connsiteY5" fmla="*/ 799926 h 937170"/>
                <a:gd name="connsiteX6" fmla="*/ 468586 w 937170"/>
                <a:gd name="connsiteY6" fmla="*/ 937171 h 937170"/>
                <a:gd name="connsiteX7" fmla="*/ 137246 w 937170"/>
                <a:gd name="connsiteY7" fmla="*/ 799925 h 937170"/>
                <a:gd name="connsiteX8" fmla="*/ 1 w 937170"/>
                <a:gd name="connsiteY8" fmla="*/ 468585 h 937170"/>
                <a:gd name="connsiteX9" fmla="*/ 0 w 937170"/>
                <a:gd name="connsiteY9" fmla="*/ 468585 h 93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37170" h="937170">
                  <a:moveTo>
                    <a:pt x="0" y="468585"/>
                  </a:moveTo>
                  <a:cubicBezTo>
                    <a:pt x="0" y="344308"/>
                    <a:pt x="49369" y="225122"/>
                    <a:pt x="137246" y="137245"/>
                  </a:cubicBezTo>
                  <a:cubicBezTo>
                    <a:pt x="225123" y="49368"/>
                    <a:pt x="344309" y="0"/>
                    <a:pt x="468586" y="0"/>
                  </a:cubicBezTo>
                  <a:cubicBezTo>
                    <a:pt x="592863" y="0"/>
                    <a:pt x="712049" y="49369"/>
                    <a:pt x="799926" y="137246"/>
                  </a:cubicBezTo>
                  <a:cubicBezTo>
                    <a:pt x="887803" y="225123"/>
                    <a:pt x="937171" y="344309"/>
                    <a:pt x="937171" y="468586"/>
                  </a:cubicBezTo>
                  <a:cubicBezTo>
                    <a:pt x="937171" y="592863"/>
                    <a:pt x="887802" y="712049"/>
                    <a:pt x="799926" y="799926"/>
                  </a:cubicBezTo>
                  <a:cubicBezTo>
                    <a:pt x="712049" y="887803"/>
                    <a:pt x="592863" y="937171"/>
                    <a:pt x="468586" y="937171"/>
                  </a:cubicBezTo>
                  <a:cubicBezTo>
                    <a:pt x="344309" y="937171"/>
                    <a:pt x="225123" y="887802"/>
                    <a:pt x="137246" y="799925"/>
                  </a:cubicBezTo>
                  <a:cubicBezTo>
                    <a:pt x="49369" y="712048"/>
                    <a:pt x="1" y="592862"/>
                    <a:pt x="1" y="468585"/>
                  </a:cubicBezTo>
                  <a:lnTo>
                    <a:pt x="0" y="468585"/>
                  </a:lnTo>
                  <a:close/>
                </a:path>
              </a:pathLst>
            </a:custGeom>
            <a:solidFill>
              <a:srgbClr val="969696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lIns="155025" tIns="155025" rIns="155025" bIns="155025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1200" b="1" dirty="0"/>
                <a:t>Ações de investidores americanos</a:t>
              </a:r>
            </a:p>
          </p:txBody>
        </p:sp>
        <p:cxnSp>
          <p:nvCxnSpPr>
            <p:cNvPr id="24640" name="Conector reto 24639"/>
            <p:cNvCxnSpPr/>
            <p:nvPr/>
          </p:nvCxnSpPr>
          <p:spPr>
            <a:xfrm>
              <a:off x="9468544" y="4024350"/>
              <a:ext cx="1214428" cy="192289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836" name="CaixaDeTexto 65"/>
          <p:cNvSpPr txBox="1">
            <a:spLocks noChangeArrowheads="1"/>
          </p:cNvSpPr>
          <p:nvPr/>
        </p:nvSpPr>
        <p:spPr bwMode="auto">
          <a:xfrm>
            <a:off x="0" y="0"/>
            <a:ext cx="3744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b="1">
                <a:solidFill>
                  <a:srgbClr val="002060"/>
                </a:solidFill>
              </a:rPr>
              <a:t>Consequências das crises</a:t>
            </a:r>
          </a:p>
        </p:txBody>
      </p:sp>
    </p:spTree>
    <p:extLst>
      <p:ext uri="{BB962C8B-B14F-4D97-AF65-F5344CB8AC3E}">
        <p14:creationId xmlns:p14="http://schemas.microsoft.com/office/powerpoint/2010/main" val="383062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</Words>
  <Application>Microsoft Office PowerPoint</Application>
  <PresentationFormat>Apresentação na tela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CLIENTE</dc:creator>
  <cp:lastModifiedBy>CLIENTE</cp:lastModifiedBy>
  <cp:revision>1</cp:revision>
  <dcterms:created xsi:type="dcterms:W3CDTF">2014-12-21T15:22:11Z</dcterms:created>
  <dcterms:modified xsi:type="dcterms:W3CDTF">2014-12-21T15:22:49Z</dcterms:modified>
</cp:coreProperties>
</file>